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0" r:id="rId6"/>
    <p:sldId id="262" r:id="rId7"/>
    <p:sldId id="259" r:id="rId8"/>
  </p:sldIdLst>
  <p:sldSz cx="9144000" cy="6858000" type="screen4x3"/>
  <p:notesSz cx="7010400" cy="92964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122B"/>
    <a:srgbClr val="A31B29"/>
    <a:srgbClr val="70B62C"/>
    <a:srgbClr val="528420"/>
    <a:srgbClr val="0824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70E9747-0099-2C47-8953-684FE8A1D082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9700951-E85B-C94C-B2D0-729B7177FBD3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03596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79513" y="695325"/>
            <a:ext cx="4651375" cy="3487738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2203B-20A2-C844-8D4D-D158A25DBB60}" type="slidenum">
              <a:rPr lang="es-MX" smtClean="0"/>
              <a:t>5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1503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4236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23" name="22 Rectángulo"/>
          <p:cNvSpPr/>
          <p:nvPr userDrawn="1"/>
        </p:nvSpPr>
        <p:spPr>
          <a:xfrm>
            <a:off x="1" y="0"/>
            <a:ext cx="7828756" cy="365760"/>
          </a:xfrm>
          <a:prstGeom prst="rect">
            <a:avLst/>
          </a:prstGeom>
          <a:solidFill>
            <a:srgbClr val="9E12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24 Rectángulo"/>
          <p:cNvSpPr/>
          <p:nvPr userDrawn="1"/>
        </p:nvSpPr>
        <p:spPr>
          <a:xfrm>
            <a:off x="19049" y="6719562"/>
            <a:ext cx="9124951" cy="1384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26" name="25 Imagen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921" y="62273"/>
            <a:ext cx="400950" cy="324000"/>
          </a:xfrm>
          <a:prstGeom prst="rect">
            <a:avLst/>
          </a:prstGeom>
        </p:spPr>
      </p:pic>
      <p:pic>
        <p:nvPicPr>
          <p:cNvPr id="27" name="26 Imagen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832" y="62273"/>
            <a:ext cx="360820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29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34679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81688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84595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8955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97105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85932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02567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2074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41053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02E20-6684-DB4D-98A2-5A43B6FAA2FA}" type="datetimeFigureOut">
              <a:rPr lang="es-ES" smtClean="0"/>
              <a:t>13/12/2017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7B2BE-51AC-1248-AE63-FD81B9A5267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69060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" t="1541" b="3063"/>
          <a:stretch/>
        </p:blipFill>
        <p:spPr>
          <a:xfrm>
            <a:off x="66674" y="57885"/>
            <a:ext cx="8924925" cy="672276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76552" y="1635816"/>
            <a:ext cx="7173311" cy="2614037"/>
          </a:xfrm>
        </p:spPr>
        <p:txBody>
          <a:bodyPr>
            <a:normAutofit/>
          </a:bodyPr>
          <a:lstStyle/>
          <a:p>
            <a:r>
              <a:rPr lang="es-ES_tradnl" sz="3100" dirty="0"/>
              <a:t>ALIANZA </a:t>
            </a:r>
            <a:r>
              <a:rPr lang="es-ES_tradnl" sz="3100" dirty="0" smtClean="0"/>
              <a:t>ESTRATÉGICA </a:t>
            </a:r>
            <a:r>
              <a:rPr lang="es-ES_tradnl" sz="3100" dirty="0"/>
              <a:t>PARA </a:t>
            </a:r>
            <a:r>
              <a:rPr lang="es-ES_tradnl" sz="3100" dirty="0" smtClean="0"/>
              <a:t/>
            </a:r>
            <a:br>
              <a:rPr lang="es-ES_tradnl" sz="3100" dirty="0" smtClean="0"/>
            </a:br>
            <a:r>
              <a:rPr lang="es-ES_tradnl" sz="3100" dirty="0"/>
              <a:t>REPLICAR POLÍTICAS PÚBLICAS ENTRE </a:t>
            </a:r>
            <a:r>
              <a:rPr lang="es-ES_tradnl" sz="3100" dirty="0" smtClean="0"/>
              <a:t/>
            </a:r>
            <a:br>
              <a:rPr lang="es-ES_tradnl" sz="3100" dirty="0" smtClean="0"/>
            </a:br>
            <a:r>
              <a:rPr lang="es-ES_tradnl" sz="3100" dirty="0"/>
              <a:t>GOBIERNOS LOCALES. 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2261023" y="4616247"/>
            <a:ext cx="569040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b="1" dirty="0" smtClean="0"/>
              <a:t>EXPOSITOR:</a:t>
            </a:r>
          </a:p>
          <a:p>
            <a:pPr algn="ctr"/>
            <a:r>
              <a:rPr lang="es-MX" sz="2400" dirty="0" smtClean="0"/>
              <a:t>LIC. OMAR FAYAD MENESES</a:t>
            </a:r>
          </a:p>
          <a:p>
            <a:pPr algn="ctr"/>
            <a:r>
              <a:rPr lang="es-MX" dirty="0" smtClean="0"/>
              <a:t>GOBERNADOR CONSTITUCIONAL DEL ESTADO DE HIDALGO</a:t>
            </a:r>
            <a:endParaRPr lang="es-MX" dirty="0"/>
          </a:p>
        </p:txBody>
      </p:sp>
      <p:cxnSp>
        <p:nvCxnSpPr>
          <p:cNvPr id="9" name="8 Conector recto"/>
          <p:cNvCxnSpPr/>
          <p:nvPr/>
        </p:nvCxnSpPr>
        <p:spPr>
          <a:xfrm>
            <a:off x="1765738" y="4249860"/>
            <a:ext cx="6826469" cy="0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8" r="17492"/>
          <a:stretch/>
        </p:blipFill>
        <p:spPr>
          <a:xfrm>
            <a:off x="8138948" y="272106"/>
            <a:ext cx="706921" cy="851844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368" y="303638"/>
            <a:ext cx="992255" cy="79200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33964"/>
            <a:ext cx="646232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28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843470"/>
            <a:ext cx="4351283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MX" b="1" dirty="0"/>
              <a:t>MARCO </a:t>
            </a:r>
            <a:r>
              <a:rPr lang="es-MX" b="1" dirty="0" smtClean="0"/>
              <a:t>JURIDICO</a:t>
            </a:r>
          </a:p>
          <a:p>
            <a:pPr marL="0" indent="0">
              <a:buNone/>
            </a:pPr>
            <a:endParaRPr lang="es-ES_tradnl" sz="1700" dirty="0"/>
          </a:p>
          <a:p>
            <a:pPr marL="0" indent="0" algn="just">
              <a:buNone/>
            </a:pPr>
            <a:r>
              <a:rPr lang="es-MX" dirty="0"/>
              <a:t>El artículo 134 CPEUM</a:t>
            </a:r>
            <a:endParaRPr lang="es-ES_tradnl" dirty="0"/>
          </a:p>
          <a:p>
            <a:pPr marL="0" indent="0" algn="just">
              <a:buNone/>
            </a:pPr>
            <a:r>
              <a:rPr lang="es-MX" dirty="0"/>
              <a:t>Administración de los recursos públicos tendrá que hacerse bajo criterios de eficiencia, eficacia, economía, transparencia y honradez</a:t>
            </a:r>
            <a:r>
              <a:rPr lang="es-MX" dirty="0" smtClean="0"/>
              <a:t>.</a:t>
            </a:r>
            <a:endParaRPr lang="es-ES_tradnl" dirty="0"/>
          </a:p>
        </p:txBody>
      </p:sp>
      <p:pic>
        <p:nvPicPr>
          <p:cNvPr id="1026" name="Picture 2" descr="Resultado de imagen para constitucion politica de los estados unidos mexican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737" y="1100317"/>
            <a:ext cx="3076063" cy="426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54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827704"/>
            <a:ext cx="8229600" cy="35866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b="1" dirty="0" smtClean="0"/>
              <a:t>OBJETIVO</a:t>
            </a:r>
          </a:p>
          <a:p>
            <a:pPr marL="0" indent="0">
              <a:buNone/>
            </a:pPr>
            <a:endParaRPr lang="es-ES_tradnl" sz="1600" b="1" dirty="0" smtClean="0"/>
          </a:p>
          <a:p>
            <a:pPr marL="0" indent="0" algn="just">
              <a:buNone/>
            </a:pPr>
            <a:r>
              <a:rPr lang="es-MX" dirty="0" smtClean="0"/>
              <a:t>Crear la “Estrategia de Políticas Públicas Tipo  Replicables de la CONAGO” encaminada a asegurar la sostenibilidad de las finanzas públicas estatales y mejorar la eficiencia en la aplicación de los recursos públicos.</a:t>
            </a:r>
            <a:endParaRPr lang="es-ES_tradnl" dirty="0" smtClean="0"/>
          </a:p>
        </p:txBody>
      </p:sp>
      <p:pic>
        <p:nvPicPr>
          <p:cNvPr id="3074" name="Picture 2" descr="Resultado de imagen para finanz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169" y="4585883"/>
            <a:ext cx="4384894" cy="179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6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827713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s-MX" b="1" dirty="0"/>
              <a:t>LA COOPERACIÓN ENTRE LOS ESTADOS MIEMBROS DE LA CONAGO</a:t>
            </a:r>
            <a:endParaRPr lang="es-ES_tradnl" b="1" dirty="0"/>
          </a:p>
          <a:p>
            <a:endParaRPr lang="es-ES_tradnl" dirty="0"/>
          </a:p>
          <a:p>
            <a:pPr marL="0" indent="0" algn="just">
              <a:buNone/>
            </a:pPr>
            <a:r>
              <a:rPr lang="es-MX" dirty="0"/>
              <a:t>Debe ser fortalecida mediante acciones y lineamientos utilizando la tecnología, el modelo de gobiernos abiertos y digitales.</a:t>
            </a:r>
            <a:endParaRPr lang="es-ES_tradnl" dirty="0"/>
          </a:p>
          <a:p>
            <a:endParaRPr lang="es-ES" dirty="0"/>
          </a:p>
        </p:txBody>
      </p:sp>
      <p:pic>
        <p:nvPicPr>
          <p:cNvPr id="4098" name="Picture 2" descr="Resultado de imagen para gobierno digi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389" y="4355098"/>
            <a:ext cx="5083667" cy="1997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08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 Título"/>
          <p:cNvSpPr txBox="1">
            <a:spLocks/>
          </p:cNvSpPr>
          <p:nvPr/>
        </p:nvSpPr>
        <p:spPr>
          <a:xfrm>
            <a:off x="2" y="818462"/>
            <a:ext cx="9143999" cy="263772"/>
          </a:xfrm>
          <a:prstGeom prst="rect">
            <a:avLst/>
          </a:prstGeom>
          <a:solidFill>
            <a:srgbClr val="BFBFBF"/>
          </a:solidFill>
        </p:spPr>
        <p:txBody>
          <a:bodyPr vert="horz" lIns="85560" tIns="42780" rIns="85560" bIns="4278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500" b="1" dirty="0">
                <a:latin typeface="Graphik Black"/>
              </a:rPr>
              <a:t>RUTA CRÍTICA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899046"/>
              </p:ext>
            </p:extLst>
          </p:nvPr>
        </p:nvGraphicFramePr>
        <p:xfrm>
          <a:off x="179902" y="1414262"/>
          <a:ext cx="8709753" cy="4616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3762"/>
                <a:gridCol w="1508393"/>
                <a:gridCol w="1508393"/>
                <a:gridCol w="1341710"/>
                <a:gridCol w="1524000"/>
                <a:gridCol w="1513495"/>
              </a:tblGrid>
              <a:tr h="223943"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82432"/>
                          </a:solidFill>
                          <a:latin typeface="Graphik Black"/>
                        </a:rPr>
                        <a:t>1</a:t>
                      </a: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82432"/>
                          </a:solidFill>
                          <a:latin typeface="Graphik Black"/>
                        </a:rPr>
                        <a:t>2</a:t>
                      </a: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82432"/>
                          </a:solidFill>
                          <a:latin typeface="Graphik Black"/>
                        </a:rPr>
                        <a:t>3</a:t>
                      </a: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>
                          <a:solidFill>
                            <a:srgbClr val="082432"/>
                          </a:solidFill>
                          <a:latin typeface="Graphik Black"/>
                        </a:rPr>
                        <a:t>4</a:t>
                      </a: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b="1" dirty="0" smtClean="0">
                          <a:solidFill>
                            <a:srgbClr val="082432"/>
                          </a:solidFill>
                          <a:latin typeface="Graphik Black"/>
                        </a:rPr>
                        <a:t>5</a:t>
                      </a: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b="1" dirty="0" smtClean="0">
                          <a:solidFill>
                            <a:srgbClr val="082432"/>
                          </a:solidFill>
                          <a:latin typeface="Graphik Black"/>
                        </a:rPr>
                        <a:t>6</a:t>
                      </a: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3225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="1" baseline="0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="1" baseline="0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r>
                        <a:rPr lang="es-MX" sz="1600" b="1" dirty="0" smtClean="0">
                          <a:solidFill>
                            <a:schemeClr val="tx1"/>
                          </a:solidFill>
                          <a:latin typeface="Graphik Black"/>
                        </a:rPr>
                        <a:t>Creación de plataforma informática</a:t>
                      </a: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baseline="0" dirty="0" smtClean="0">
                          <a:solidFill>
                            <a:schemeClr val="tx1"/>
                          </a:solidFill>
                          <a:latin typeface="Graphik Black"/>
                        </a:rPr>
                        <a:t>Registro de Proyectos Exitosos con formato establecido (anexos técnicos y financieros)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="1" baseline="0" dirty="0" smtClean="0">
                        <a:solidFill>
                          <a:schemeClr val="tx1"/>
                        </a:solidFill>
                        <a:latin typeface="Graphik Black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="1" dirty="0" smtClean="0">
                        <a:solidFill>
                          <a:srgbClr val="082432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chemeClr val="bg1"/>
                        </a:solidFill>
                        <a:latin typeface="Graphik Black"/>
                      </a:endParaRPr>
                    </a:p>
                    <a:p>
                      <a:pPr algn="ctr"/>
                      <a:r>
                        <a:rPr lang="es-MX" sz="1600" b="1" dirty="0" smtClean="0">
                          <a:solidFill>
                            <a:schemeClr val="tx1"/>
                          </a:solidFill>
                          <a:latin typeface="Graphik Black"/>
                        </a:rPr>
                        <a:t>Publicación</a:t>
                      </a:r>
                      <a:r>
                        <a:rPr lang="es-MX" sz="1600" b="1" baseline="0" dirty="0" smtClean="0">
                          <a:solidFill>
                            <a:schemeClr val="tx1"/>
                          </a:solidFill>
                          <a:latin typeface="Graphik Black"/>
                        </a:rPr>
                        <a:t> de los Proyectos en plataforma</a:t>
                      </a:r>
                      <a:endParaRPr lang="es-MX" sz="1600" b="1" dirty="0" smtClean="0">
                        <a:solidFill>
                          <a:schemeClr val="tx1"/>
                        </a:solidFill>
                        <a:latin typeface="Graphik Black"/>
                      </a:endParaRP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600" b="1" baseline="0" dirty="0" smtClean="0">
                        <a:solidFill>
                          <a:schemeClr val="tx1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baseline="0" dirty="0" smtClean="0">
                        <a:solidFill>
                          <a:schemeClr val="tx1"/>
                        </a:solidFill>
                        <a:latin typeface="Graphik Black"/>
                      </a:endParaRPr>
                    </a:p>
                    <a:p>
                      <a:pPr algn="ctr"/>
                      <a:r>
                        <a:rPr lang="es-MX" sz="1600" b="1" baseline="0" dirty="0" smtClean="0">
                          <a:solidFill>
                            <a:schemeClr val="tx1"/>
                          </a:solidFill>
                          <a:latin typeface="Graphik Black"/>
                        </a:rPr>
                        <a:t>Consulta y Elección </a:t>
                      </a:r>
                    </a:p>
                    <a:p>
                      <a:pPr algn="ctr"/>
                      <a:endParaRPr lang="es-MX" sz="1600" b="1" dirty="0" smtClean="0">
                        <a:solidFill>
                          <a:schemeClr val="tx1"/>
                        </a:solidFill>
                        <a:latin typeface="Graphik Black"/>
                      </a:endParaRP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baseline="0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r>
                        <a:rPr lang="es-MX" sz="1600" b="1" baseline="0" dirty="0" smtClean="0">
                          <a:solidFill>
                            <a:srgbClr val="101D2B"/>
                          </a:solidFill>
                          <a:latin typeface="Graphik Black"/>
                        </a:rPr>
                        <a:t>Colaboración y cooperación entre los Estados miembros de la CONAGO</a:t>
                      </a:r>
                    </a:p>
                    <a:p>
                      <a:pPr algn="ctr"/>
                      <a:endParaRPr lang="es-MX" sz="1600" b="1" baseline="0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endParaRPr lang="es-MX" sz="1600" dirty="0">
                        <a:solidFill>
                          <a:srgbClr val="101D2B"/>
                        </a:solidFill>
                        <a:latin typeface="Graphik Black"/>
                      </a:endParaRP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endParaRPr lang="es-MX" sz="1600" b="1" dirty="0" smtClean="0">
                        <a:solidFill>
                          <a:srgbClr val="101D2B"/>
                        </a:solidFill>
                        <a:latin typeface="Graphik Black"/>
                      </a:endParaRPr>
                    </a:p>
                    <a:p>
                      <a:pPr algn="ctr"/>
                      <a:r>
                        <a:rPr lang="es-MX" sz="1600" b="1" dirty="0" smtClean="0">
                          <a:solidFill>
                            <a:srgbClr val="101D2B"/>
                          </a:solidFill>
                          <a:latin typeface="Graphik Black"/>
                        </a:rPr>
                        <a:t>Evaluaciones </a:t>
                      </a:r>
                    </a:p>
                  </a:txBody>
                  <a:tcPr marL="89331" marR="89331" marT="40507" marB="40507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Picture 3" descr="C:\Users\Lic. Sergio\Pictures\anális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33" y="4635484"/>
            <a:ext cx="1124632" cy="96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192" y="4635482"/>
            <a:ext cx="1149438" cy="960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Imagen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57" y="4635484"/>
            <a:ext cx="1018620" cy="96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Resultado de imagen para colaboraci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503" y="4635482"/>
            <a:ext cx="1265519" cy="94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Resultado de imagen para ejecucion de proyecto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511" y="4574264"/>
            <a:ext cx="1174948" cy="94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Resultado de imagen para evaluacione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949" y="4574264"/>
            <a:ext cx="1116635" cy="94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05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9" t="2317" r="6439" b="8381"/>
          <a:stretch/>
        </p:blipFill>
        <p:spPr>
          <a:xfrm>
            <a:off x="2664373" y="1261240"/>
            <a:ext cx="4004442" cy="537604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126122" y="389722"/>
            <a:ext cx="895481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dirty="0"/>
              <a:t>ACUERDO:  </a:t>
            </a:r>
          </a:p>
          <a:p>
            <a:pPr algn="ctr"/>
            <a:r>
              <a:rPr lang="es-MX" b="1" dirty="0"/>
              <a:t>ALIANZA ESTRATÉGICA PARA REPLICAR POLÍTICAS PÚBLICAS ENTRE GOBIERNOS LOCALES.</a:t>
            </a:r>
          </a:p>
          <a:p>
            <a:pPr algn="ctr"/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406733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447594"/>
            <a:ext cx="8229600" cy="182091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MX" dirty="0" smtClean="0"/>
              <a:t>“Los </a:t>
            </a:r>
            <a:r>
              <a:rPr lang="es-MX" dirty="0"/>
              <a:t>problemas comunes nos unen, porque las soluciones están entre nosotros</a:t>
            </a:r>
            <a:r>
              <a:rPr lang="es-MX" dirty="0" smtClean="0"/>
              <a:t>”.</a:t>
            </a:r>
          </a:p>
          <a:p>
            <a:pPr marL="0" indent="0">
              <a:buNone/>
            </a:pPr>
            <a:endParaRPr lang="es-ES_tradnl" dirty="0"/>
          </a:p>
          <a:p>
            <a:pPr marL="0" indent="0" algn="ctr">
              <a:buNone/>
            </a:pPr>
            <a:r>
              <a:rPr lang="es-MX" b="1" dirty="0"/>
              <a:t>Muchas gracias </a:t>
            </a:r>
            <a:endParaRPr lang="es-E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664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181</Words>
  <Application>Microsoft Office PowerPoint</Application>
  <PresentationFormat>Presentación en pantalla (4:3)</PresentationFormat>
  <Paragraphs>62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ALIANZA ESTRATÉGICA PARA  REPLICAR POLÍTICAS PÚBLICAS ENTRE  GOBIERNOS LOCALES.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ALIANZA ESTRATÉGICA PARA  REPLICAR POLÍTICAS PÚBLICAS ENTRE  GOBIERNOS LOCALES.</dc:title>
  <dc:creator>H</dc:creator>
  <cp:lastModifiedBy>Asesores-Aldo</cp:lastModifiedBy>
  <cp:revision>30</cp:revision>
  <cp:lastPrinted>2017-12-13T07:05:11Z</cp:lastPrinted>
  <dcterms:created xsi:type="dcterms:W3CDTF">2017-12-13T05:24:21Z</dcterms:created>
  <dcterms:modified xsi:type="dcterms:W3CDTF">2017-12-13T07:26:20Z</dcterms:modified>
</cp:coreProperties>
</file>