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rgbClr val="E7F3F4"/>
          </a:solidFill>
        </a:fill>
      </a:tcStyle>
    </a:wholeTbl>
    <a:band2H>
      <a:tcTxStyle/>
      <a:tcStyle>
        <a:tcBdr/>
        <a:fill>
          <a:solidFill>
            <a:srgbClr val="F3F9FA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chemeClr val="accent1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chemeClr val="accent1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rgbClr val="CCCCDA"/>
          </a:solidFill>
        </a:fill>
      </a:tcStyle>
    </a:wholeTbl>
    <a:band2H>
      <a:tcTxStyle/>
      <a:tcStyle>
        <a:tcBdr/>
        <a:fill>
          <a:solidFill>
            <a:srgbClr val="E7E7ED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chemeClr val="accent6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chemeClr val="accent6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>
              <a:lumOff val="44000"/>
            </a:schemeClr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rgbClr val="000000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381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rgbClr val="000000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chemeClr val="accent3">
          <a:lumOff val="44000"/>
        </a:schemeClr>
      </a:tcTxStyle>
      <a:tcStyle>
        <a:tcBdr>
          <a:lef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left>
          <a:right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right>
          <a:top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top>
          <a:bottom>
            <a:ln w="381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bottom>
          <a:insideH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H>
          <a:insideV>
            <a:ln w="12700" cap="flat">
              <a:solidFill>
                <a:schemeClr val="accent3">
                  <a:lumOff val="44000"/>
                </a:schemeClr>
              </a:solidFill>
              <a:prstDash val="solid"/>
              <a:bevel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chemeClr val="accent3">
              <a:lumOff val="44000"/>
            </a:schemeClr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146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3" name="Shape 13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64992096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1pPr>
            <a:lvl2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0" name="Shape 20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28" name="Shape 2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1pPr>
            <a:lvl2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9" name="Shape 29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37" name="Shape 3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1pPr>
            <a:lvl2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38" name="Shape 38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46" name="Shape 4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1pPr>
            <a:lvl2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7" name="Shape 47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55" name="Shape 5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1pPr>
            <a:lvl2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56" name="Shape 56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64" name="Shape 6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1pPr>
            <a:lvl2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65" name="Shape 65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73" name="Shape 7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1pPr>
            <a:lvl2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4" name="Shape 74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89" name="Shape 8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1pPr>
            <a:lvl2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90" name="Shape 90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98" name="Shape 9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1pPr>
            <a:lvl2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99" name="Shape 99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07" name="Shape 10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1pPr>
            <a:lvl2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08" name="Shape 108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16" name="Shape 11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1pPr>
            <a:lvl2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defTabSz="45720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17" name="Shape 117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 defTabSz="457200"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objetos">
    <p:bg>
      <p:bgPr>
        <a:solidFill>
          <a:schemeClr val="accent3">
            <a:lumOff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/>
          </p:cNvSpPr>
          <p:nvPr>
            <p:ph type="title"/>
          </p:nvPr>
        </p:nvSpPr>
        <p:spPr>
          <a:xfrm>
            <a:off x="457200" y="92076"/>
            <a:ext cx="8229600" cy="15081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25" name="Shape 12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>
            <a:lvl1pPr>
              <a:buFont typeface="Arial"/>
              <a:buChar char="•"/>
              <a:defRPr>
                <a:latin typeface="Calibri"/>
                <a:ea typeface="Calibri"/>
                <a:cs typeface="Calibri"/>
                <a:sym typeface="Calibri"/>
              </a:defRPr>
            </a:lvl1pPr>
            <a:lvl2pPr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2pPr>
            <a:lvl3pPr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3pPr>
            <a:lvl4pPr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4pPr>
            <a:lvl5pPr marL="2194560" indent="-365760">
              <a:buFont typeface="Arial"/>
              <a:defRPr>
                <a:latin typeface="Calibri"/>
                <a:ea typeface="Calibri"/>
                <a:cs typeface="Calibri"/>
                <a:sym typeface="Calibri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26" name="Shape 126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</p:spPr>
        <p:txBody>
          <a:bodyPr anchor="ctr"/>
          <a:lstStyle>
            <a:lvl1pPr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Off val="44000"/>
              </a:schemeClr>
            </a:gs>
            <a:gs pos="35000">
              <a:schemeClr val="accent3">
                <a:lumOff val="44000"/>
              </a:schemeClr>
            </a:gs>
            <a:gs pos="100000">
              <a:schemeClr val="accent3">
                <a:lumOff val="44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sldNum" sz="quarter" idx="2"/>
          </p:nvPr>
        </p:nvSpPr>
        <p:spPr>
          <a:xfrm>
            <a:off x="6553200" y="6245225"/>
            <a:ext cx="2133600" cy="288824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r">
              <a:defRPr sz="1400"/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457200" y="92074"/>
            <a:ext cx="8229600" cy="15081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/>
          <a:lstStyle/>
          <a:p>
            <a:r>
              <a:t>Texto del título</a:t>
            </a:r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22352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»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26924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31496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36068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40640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/>
          </p:cNvSpPr>
          <p:nvPr>
            <p:ph type="title" idx="4294967295"/>
          </p:nvPr>
        </p:nvSpPr>
        <p:spPr>
          <a:xfrm>
            <a:off x="905350" y="2362750"/>
            <a:ext cx="7982241" cy="2132500"/>
          </a:xfrm>
          <a:prstGeom prst="rect">
            <a:avLst/>
          </a:prstGeom>
        </p:spPr>
        <p:txBody>
          <a:bodyPr>
            <a:normAutofit/>
          </a:bodyPr>
          <a:lstStyle/>
          <a:p>
            <a:pPr defTabSz="283463">
              <a:defRPr sz="2480" b="1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Cambio Climático y</a:t>
            </a:r>
          </a:p>
          <a:p>
            <a:pPr defTabSz="283463">
              <a:defRPr sz="2480" b="1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Cuidado de los Recursos Naturales</a:t>
            </a:r>
          </a:p>
          <a:p>
            <a:pPr defTabSz="283463">
              <a:defRPr sz="2480" b="1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Grupo de Trabajo</a:t>
            </a:r>
          </a:p>
          <a:p>
            <a:pPr defTabSz="283463">
              <a:defRPr sz="2480" b="1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defTabSz="283463">
              <a:defRPr sz="1921" b="1">
                <a:solidFill>
                  <a:srgbClr val="897D14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Mtro. Jorge Aristóteles Sandoval Díaz</a:t>
            </a:r>
          </a:p>
          <a:p>
            <a:pPr defTabSz="283463">
              <a:defRPr sz="1921" b="1">
                <a:solidFill>
                  <a:srgbClr val="897D14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Gobernador de Jalisco</a:t>
            </a:r>
          </a:p>
        </p:txBody>
      </p:sp>
      <p:sp>
        <p:nvSpPr>
          <p:cNvPr id="136" name="Shape 136"/>
          <p:cNvSpPr/>
          <p:nvPr/>
        </p:nvSpPr>
        <p:spPr>
          <a:xfrm>
            <a:off x="255602" y="6175113"/>
            <a:ext cx="1805990" cy="307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 defTabSz="457200">
              <a:defRPr sz="1500" b="1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Resumen Ejecutivo</a:t>
            </a:r>
          </a:p>
        </p:txBody>
      </p:sp>
      <p:pic>
        <p:nvPicPr>
          <p:cNvPr id="137" name="IMG_8427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650156" y="199606"/>
            <a:ext cx="1019272" cy="1019273"/>
          </a:xfrm>
          <a:prstGeom prst="rect">
            <a:avLst/>
          </a:prstGeom>
          <a:ln w="12700">
            <a:miter lim="400000"/>
          </a:ln>
        </p:spPr>
      </p:pic>
      <p:sp>
        <p:nvSpPr>
          <p:cNvPr id="138" name="Shape 138"/>
          <p:cNvSpPr/>
          <p:nvPr/>
        </p:nvSpPr>
        <p:spPr>
          <a:xfrm>
            <a:off x="6872338" y="6067163"/>
            <a:ext cx="1999002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/>
          <a:p>
            <a:pPr algn="r" defTabSz="457200">
              <a:defRPr sz="1500" b="1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LI Reunión Ordinaria</a:t>
            </a:r>
          </a:p>
          <a:p>
            <a:pPr algn="r" defTabSz="457200">
              <a:defRPr sz="1500" b="1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Noviembre, 2016</a:t>
            </a:r>
          </a:p>
        </p:txBody>
      </p:sp>
      <p:pic>
        <p:nvPicPr>
          <p:cNvPr id="139" name="logotipo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94134" y="142686"/>
            <a:ext cx="3251201" cy="114092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/>
          </p:cNvSpPr>
          <p:nvPr>
            <p:ph type="title" idx="4294967295"/>
          </p:nvPr>
        </p:nvSpPr>
        <p:spPr>
          <a:xfrm>
            <a:off x="1660525" y="438150"/>
            <a:ext cx="5822950" cy="90487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sz="2400" b="1">
                <a:solidFill>
                  <a:srgbClr val="808080"/>
                </a:solidFill>
                <a:latin typeface="Cambria"/>
                <a:ea typeface="Cambria"/>
                <a:cs typeface="Cambria"/>
                <a:sym typeface="Cambria"/>
              </a:defRPr>
            </a:pPr>
            <a:r>
              <a:t>Informe COP 22</a:t>
            </a:r>
          </a:p>
          <a:p>
            <a:pPr>
              <a:defRPr sz="2400" b="1">
                <a:solidFill>
                  <a:srgbClr val="808080"/>
                </a:solidFill>
                <a:latin typeface="Cambria"/>
                <a:ea typeface="Cambria"/>
                <a:cs typeface="Cambria"/>
                <a:sym typeface="Cambria"/>
              </a:defRPr>
            </a:pPr>
            <a:r>
              <a:t> </a:t>
            </a:r>
            <a:r>
              <a:rPr>
                <a:solidFill>
                  <a:srgbClr val="AA7942"/>
                </a:solidFill>
              </a:rPr>
              <a:t>Invitación a las Entidades Federativas</a:t>
            </a:r>
          </a:p>
        </p:txBody>
      </p:sp>
      <p:sp>
        <p:nvSpPr>
          <p:cNvPr id="142" name="Shape 142"/>
          <p:cNvSpPr>
            <a:spLocks noGrp="1"/>
          </p:cNvSpPr>
          <p:nvPr>
            <p:ph type="body" idx="4294967295"/>
          </p:nvPr>
        </p:nvSpPr>
        <p:spPr>
          <a:xfrm>
            <a:off x="675884" y="1536484"/>
            <a:ext cx="7548313" cy="421742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 defTabSz="832104">
              <a:spcBef>
                <a:spcPts val="200"/>
              </a:spcBef>
              <a:buSzTx/>
              <a:buFont typeface="Arial"/>
              <a:buNone/>
              <a:defRPr sz="1638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0" indent="0" defTabSz="832104">
              <a:spcBef>
                <a:spcPts val="200"/>
              </a:spcBef>
              <a:buSzTx/>
              <a:buFont typeface="Arial"/>
              <a:buNone/>
              <a:defRPr sz="1638" b="1" u="sng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Antecedentes</a:t>
            </a:r>
          </a:p>
          <a:p>
            <a:pPr marL="0" indent="0" algn="just" defTabSz="832104">
              <a:spcBef>
                <a:spcPts val="200"/>
              </a:spcBef>
              <a:buSzTx/>
              <a:buFont typeface="Arial"/>
              <a:buNone/>
              <a:defRPr sz="1638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0" lvl="1" indent="712200" algn="just" defTabSz="832104">
              <a:spcBef>
                <a:spcPts val="200"/>
              </a:spcBef>
              <a:buSzTx/>
              <a:buFont typeface="Arial"/>
              <a:buNone/>
              <a:defRPr sz="1638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Como acuerdo Trigésimo Segundo de la L Reunión Ordinaria de la Conferencia Nacional de Gobernadores celebrada en febrero en el Estado de México, se aprobó la creación de un </a:t>
            </a:r>
            <a:r>
              <a:rPr b="1" i="1"/>
              <a:t>Grupo Especial de Trabajo</a:t>
            </a:r>
            <a:r>
              <a:t> al interior de la Comisión de Medio Ambiente de la Conago, con el fin de dar seguimiento a las acciones para combatir el </a:t>
            </a:r>
            <a:r>
              <a:rPr b="1" i="1"/>
              <a:t>Cambio Climático y lograr el Cuidado de los Recursos Naturales</a:t>
            </a:r>
            <a:r>
              <a:t>.</a:t>
            </a:r>
          </a:p>
          <a:p>
            <a:pPr marL="0" indent="0" algn="just" defTabSz="832104">
              <a:spcBef>
                <a:spcPts val="200"/>
              </a:spcBef>
              <a:buSzTx/>
              <a:buFont typeface="Arial"/>
              <a:buNone/>
              <a:defRPr sz="1638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0" lvl="1" indent="712200" algn="just" defTabSz="832104">
              <a:spcBef>
                <a:spcPts val="200"/>
              </a:spcBef>
              <a:buSzTx/>
              <a:buFont typeface="Arial"/>
              <a:buNone/>
              <a:defRPr sz="1638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El C.Gobernador de Jalisco, Mtro. Jorge Aristóteles Sandoval Díaz, propuso la creación del Grupo de Trabajo en comento, en su calidad de presidente del Grupo de Trabajo de Gobernadores sobre Clima y Bosques GCF por sus siglas en inglés, y ante la celebración de la Cumbre de Cambio Climático de las Américas que tuvo lugar en Guadalajara, Jalisco el mes de junio del presente 2016.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1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" grpId="1" animBg="1" advAuto="0"/>
      <p:bldP spid="142" grpId="2" build="p" bldLvl="5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>
            <a:spLocks noGrp="1"/>
          </p:cNvSpPr>
          <p:nvPr>
            <p:ph type="title" idx="4294967295"/>
          </p:nvPr>
        </p:nvSpPr>
        <p:spPr>
          <a:xfrm>
            <a:off x="1660525" y="514455"/>
            <a:ext cx="5822950" cy="904876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sz="2400" b="1">
                <a:solidFill>
                  <a:srgbClr val="808080"/>
                </a:solidFill>
                <a:latin typeface="Cambria"/>
                <a:ea typeface="Cambria"/>
                <a:cs typeface="Cambria"/>
                <a:sym typeface="Cambria"/>
              </a:defRPr>
            </a:pPr>
            <a:r>
              <a:t>Informe COP 22</a:t>
            </a:r>
          </a:p>
          <a:p>
            <a:pPr>
              <a:defRPr sz="2400" b="1">
                <a:solidFill>
                  <a:srgbClr val="808080"/>
                </a:solidFill>
                <a:latin typeface="Cambria"/>
                <a:ea typeface="Cambria"/>
                <a:cs typeface="Cambria"/>
                <a:sym typeface="Cambria"/>
              </a:defRPr>
            </a:pPr>
            <a:r>
              <a:t> </a:t>
            </a:r>
            <a:r>
              <a:rPr>
                <a:solidFill>
                  <a:srgbClr val="AA7942"/>
                </a:solidFill>
              </a:rPr>
              <a:t>Invitación a las Entidades Federativas</a:t>
            </a:r>
          </a:p>
        </p:txBody>
      </p:sp>
      <p:sp>
        <p:nvSpPr>
          <p:cNvPr id="145" name="Shape 145"/>
          <p:cNvSpPr>
            <a:spLocks noGrp="1"/>
          </p:cNvSpPr>
          <p:nvPr>
            <p:ph type="body" idx="4294967295"/>
          </p:nvPr>
        </p:nvSpPr>
        <p:spPr>
          <a:xfrm>
            <a:off x="1329197" y="1773416"/>
            <a:ext cx="6689086" cy="421742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spcBef>
                <a:spcPts val="300"/>
              </a:spcBef>
              <a:buSzTx/>
              <a:buFont typeface="Arial"/>
              <a:buNone/>
              <a:defRPr sz="1800" u="sng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INFORME</a:t>
            </a:r>
          </a:p>
          <a:p>
            <a:pPr marL="0" indent="0" algn="ctr">
              <a:spcBef>
                <a:spcPts val="300"/>
              </a:spcBef>
              <a:buSzTx/>
              <a:buFont typeface="Arial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0" indent="0" algn="ctr">
              <a:spcBef>
                <a:spcPts val="300"/>
              </a:spcBef>
              <a:buSzTx/>
              <a:buFont typeface="Arial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En el mes de Noviembre de 2016 el C.Gobernador de Jalisco, Mtro. Jorge Aristóteles Sandoval Díaz, asistió a la Conferencia de las Partes (COP22) del Convenio-Marco de las Naciones Unidas para el Cambio Climático, que tuvo lugar en Marrakech, Marruecos.</a:t>
            </a:r>
          </a:p>
          <a:p>
            <a:pPr marL="0" indent="0" algn="ctr">
              <a:spcBef>
                <a:spcPts val="300"/>
              </a:spcBef>
              <a:buSzTx/>
              <a:buFont typeface="Arial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0" indent="0" algn="ctr">
              <a:spcBef>
                <a:spcPts val="300"/>
              </a:spcBef>
              <a:buSzTx/>
              <a:buFont typeface="Arial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El gobernador de Jalisco acudió a la COP22 como co-presidente para América Latina de “The Climate Group”.</a:t>
            </a:r>
          </a:p>
          <a:p>
            <a:pPr marL="0" indent="0" algn="ctr">
              <a:spcBef>
                <a:spcPts val="300"/>
              </a:spcBef>
              <a:buSzTx/>
              <a:buFont typeface="Arial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Por tanto, en la LI Reunión Ordinaria de la Conago, el presentará un informe con detalles de interés para los titulares de los Ejecutivos de las Entidades Federativas.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1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1" animBg="1" advAuto="0"/>
      <p:bldP spid="145" grpId="2" build="p" bldLvl="5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>
            <a:spLocks noGrp="1"/>
          </p:cNvSpPr>
          <p:nvPr>
            <p:ph type="title" idx="4294967295"/>
          </p:nvPr>
        </p:nvSpPr>
        <p:spPr>
          <a:xfrm>
            <a:off x="1660525" y="438150"/>
            <a:ext cx="5822950" cy="90487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 sz="2400" b="1">
                <a:solidFill>
                  <a:srgbClr val="808080"/>
                </a:solidFill>
                <a:latin typeface="Cambria"/>
                <a:ea typeface="Cambria"/>
                <a:cs typeface="Cambria"/>
                <a:sym typeface="Cambria"/>
              </a:defRPr>
            </a:pPr>
            <a:r>
              <a:t>Informe COP 22</a:t>
            </a:r>
          </a:p>
          <a:p>
            <a:pPr>
              <a:defRPr sz="2400" b="1">
                <a:solidFill>
                  <a:srgbClr val="808080"/>
                </a:solidFill>
                <a:latin typeface="Cambria"/>
                <a:ea typeface="Cambria"/>
                <a:cs typeface="Cambria"/>
                <a:sym typeface="Cambria"/>
              </a:defRPr>
            </a:pPr>
            <a:r>
              <a:t> </a:t>
            </a:r>
            <a:r>
              <a:rPr>
                <a:solidFill>
                  <a:srgbClr val="AA7942"/>
                </a:solidFill>
              </a:rPr>
              <a:t>Invitación a las Entidades Federativas</a:t>
            </a:r>
          </a:p>
        </p:txBody>
      </p:sp>
      <p:sp>
        <p:nvSpPr>
          <p:cNvPr id="148" name="Shape 148"/>
          <p:cNvSpPr>
            <a:spLocks noGrp="1"/>
          </p:cNvSpPr>
          <p:nvPr>
            <p:ph type="body" idx="4294967295"/>
          </p:nvPr>
        </p:nvSpPr>
        <p:spPr>
          <a:xfrm>
            <a:off x="1046878" y="1544501"/>
            <a:ext cx="7050244" cy="472543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defTabSz="832104">
              <a:spcBef>
                <a:spcPts val="200"/>
              </a:spcBef>
              <a:buSzTx/>
              <a:buFont typeface="Arial"/>
              <a:buNone/>
              <a:defRPr sz="1638" u="sng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PROPUESTA</a:t>
            </a:r>
          </a:p>
          <a:p>
            <a:pPr marL="0" indent="0" algn="ctr" defTabSz="832104">
              <a:spcBef>
                <a:spcPts val="200"/>
              </a:spcBef>
              <a:buSzTx/>
              <a:buFont typeface="Arial"/>
              <a:buNone/>
              <a:defRPr sz="1638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0" indent="0" algn="ctr" defTabSz="832104">
              <a:spcBef>
                <a:spcPts val="200"/>
              </a:spcBef>
              <a:buSzTx/>
              <a:buFont typeface="Arial"/>
              <a:buNone/>
              <a:defRPr sz="1638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Una de las principales conclusiones a las que llegamos en la COP 22, es que para hacer frente a los desafíos del cambio climático, es fundamental involucrar a más gobiernos locales y sub nacionales.</a:t>
            </a:r>
          </a:p>
          <a:p>
            <a:pPr marL="0" indent="0" algn="ctr" defTabSz="832104">
              <a:spcBef>
                <a:spcPts val="200"/>
              </a:spcBef>
              <a:buSzTx/>
              <a:buFont typeface="Arial"/>
              <a:buNone/>
              <a:defRPr sz="1638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0" indent="0" algn="ctr" defTabSz="832104">
              <a:spcBef>
                <a:spcPts val="200"/>
              </a:spcBef>
              <a:buSzTx/>
              <a:buFont typeface="Arial"/>
              <a:buNone/>
              <a:defRPr sz="1638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Es de suma importancia compartir experiencias exitosas en la implementación de programas orientados a disminuir la huella de carbono; es necesario crear manuales de buenas prácticas, y fortalecer los mecanismos de intercambio tendientes a garantizar el éxito en la aplicación de medidas que reduzcan el daño al medio ambiente y logren la protección de los recursos naturales.</a:t>
            </a:r>
          </a:p>
          <a:p>
            <a:pPr marL="0" indent="0" algn="ctr" defTabSz="832104">
              <a:spcBef>
                <a:spcPts val="200"/>
              </a:spcBef>
              <a:buSzTx/>
              <a:buFont typeface="Arial"/>
              <a:buNone/>
              <a:defRPr sz="1638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endParaRPr/>
          </a:p>
          <a:p>
            <a:pPr marL="0" indent="0" algn="ctr" defTabSz="832104">
              <a:spcBef>
                <a:spcPts val="200"/>
              </a:spcBef>
              <a:buSzTx/>
              <a:buFont typeface="Arial"/>
              <a:buNone/>
              <a:defRPr sz="1638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Debido a que nuestro futuro y el de nuestros hijos es hoy, el gobernador de Jalisco invitará a sus homólogos de las entidades federativas a sumarse a los posicionamientos finales de la reunión internacional, hacer un frente común ante posibles amenazas y consolidar una agenda conjunta.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1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1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" grpId="1" animBg="1" advAuto="0"/>
      <p:bldP spid="148" grpId="2" build="p" bldLvl="5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cop22COVER-FB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203481" y="1520463"/>
            <a:ext cx="9144001" cy="33846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r"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bevel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>
            <a:lumOff val="44000"/>
          </a:schemeClr>
        </a:solidFill>
        <a:ln w="25400" cap="flat">
          <a:solidFill>
            <a:schemeClr val="accent1"/>
          </a:solidFill>
          <a:prstDash val="solid"/>
          <a:bevel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443</Words>
  <Application>Microsoft Office PowerPoint</Application>
  <PresentationFormat>Presentación en pantalla (4:3)</PresentationFormat>
  <Paragraphs>34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Arial</vt:lpstr>
      <vt:lpstr>Calibri</vt:lpstr>
      <vt:lpstr>Cambria</vt:lpstr>
      <vt:lpstr>Helvetica Neue</vt:lpstr>
      <vt:lpstr>Default</vt:lpstr>
      <vt:lpstr>Cambio Climático y Cuidado de los Recursos Naturales Grupo de Trabajo  Mtro. Jorge Aristóteles Sandoval Díaz Gobernador de Jalisco</vt:lpstr>
      <vt:lpstr>Informe COP 22  Invitación a las Entidades Federativas</vt:lpstr>
      <vt:lpstr>Informe COP 22  Invitación a las Entidades Federativas</vt:lpstr>
      <vt:lpstr>Informe COP 22  Invitación a las Entidades Federativas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Cambio Climático y Cuidado de los Recursos Naturales Grupo de Trabajo  Mtro. Jorge Aristóteles Sandoval Díaz Gobernador de Jalisco</dc:title>
  <dc:creator>Casa Jalisco Mexico2</dc:creator>
  <cp:lastModifiedBy>Casa Jalisco Mexico2</cp:lastModifiedBy>
  <cp:revision>1</cp:revision>
  <dcterms:modified xsi:type="dcterms:W3CDTF">2016-11-16T21:20:40Z</dcterms:modified>
</cp:coreProperties>
</file>