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0" r:id="rId1"/>
  </p:sldMasterIdLst>
  <p:notesMasterIdLst>
    <p:notesMasterId r:id="rId7"/>
  </p:notesMasterIdLst>
  <p:sldIdLst>
    <p:sldId id="256" r:id="rId2"/>
    <p:sldId id="267" r:id="rId3"/>
    <p:sldId id="257" r:id="rId4"/>
    <p:sldId id="265" r:id="rId5"/>
    <p:sldId id="266" r:id="rId6"/>
  </p:sldIdLst>
  <p:sldSz cx="13004800" cy="9753600"/>
  <p:notesSz cx="6858000" cy="9144000"/>
  <p:defaultTextStyle>
    <a:defPPr marL="0" marR="0" indent="0" algn="l" defTabSz="914354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589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176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765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354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2941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530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119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706" algn="ctr" defTabSz="58417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3C0FC">
              <a:alpha val="2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136794"/>
              <a:satOff val="-2150"/>
              <a:lumOff val="15693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8EA5CB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3">
              <a:alpha val="35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2D713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BF630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-1832" y="-104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7106589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1pPr>
    <a:lvl2pPr indent="228589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2pPr>
    <a:lvl3pPr indent="457176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3pPr>
    <a:lvl4pPr indent="685765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4pPr>
    <a:lvl5pPr indent="914354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5pPr>
    <a:lvl6pPr indent="1142941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6pPr>
    <a:lvl7pPr indent="1371530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7pPr>
    <a:lvl8pPr indent="1600119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8pPr>
    <a:lvl9pPr indent="1828706" defTabSz="457176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5360" y="3029940"/>
            <a:ext cx="11054080" cy="2090702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50720" y="5527040"/>
            <a:ext cx="9103360" cy="24925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0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0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11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676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8242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7290" y="6267595"/>
            <a:ext cx="11054080" cy="1937173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027290" y="4133996"/>
            <a:ext cx="11054080" cy="213359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50164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326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4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65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081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09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114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130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6530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50240" y="2275844"/>
            <a:ext cx="5743787" cy="6436925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610773" y="2275844"/>
            <a:ext cx="5743787" cy="6436925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8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93860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50240" y="2183272"/>
            <a:ext cx="5746045" cy="9098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164" indent="0">
              <a:buNone/>
              <a:defRPr sz="2800" b="1"/>
            </a:lvl2pPr>
            <a:lvl3pPr marL="1300326" indent="0">
              <a:buNone/>
              <a:defRPr sz="2600" b="1"/>
            </a:lvl3pPr>
            <a:lvl4pPr marL="1950490" indent="0">
              <a:buNone/>
              <a:defRPr sz="2300" b="1"/>
            </a:lvl4pPr>
            <a:lvl5pPr marL="2600653" indent="0">
              <a:buNone/>
              <a:defRPr sz="2300" b="1"/>
            </a:lvl5pPr>
            <a:lvl6pPr marL="3250816" indent="0">
              <a:buNone/>
              <a:defRPr sz="2300" b="1"/>
            </a:lvl6pPr>
            <a:lvl7pPr marL="3900981" indent="0">
              <a:buNone/>
              <a:defRPr sz="2300" b="1"/>
            </a:lvl7pPr>
            <a:lvl8pPr marL="4551142" indent="0">
              <a:buNone/>
              <a:defRPr sz="2300" b="1"/>
            </a:lvl8pPr>
            <a:lvl9pPr marL="5201307" indent="0">
              <a:buNone/>
              <a:defRPr sz="23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50240" y="3093155"/>
            <a:ext cx="5746045" cy="5619610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606260" y="2183272"/>
            <a:ext cx="5748302" cy="9098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0164" indent="0">
              <a:buNone/>
              <a:defRPr sz="2800" b="1"/>
            </a:lvl2pPr>
            <a:lvl3pPr marL="1300326" indent="0">
              <a:buNone/>
              <a:defRPr sz="2600" b="1"/>
            </a:lvl3pPr>
            <a:lvl4pPr marL="1950490" indent="0">
              <a:buNone/>
              <a:defRPr sz="2300" b="1"/>
            </a:lvl4pPr>
            <a:lvl5pPr marL="2600653" indent="0">
              <a:buNone/>
              <a:defRPr sz="2300" b="1"/>
            </a:lvl5pPr>
            <a:lvl6pPr marL="3250816" indent="0">
              <a:buNone/>
              <a:defRPr sz="2300" b="1"/>
            </a:lvl6pPr>
            <a:lvl7pPr marL="3900981" indent="0">
              <a:buNone/>
              <a:defRPr sz="2300" b="1"/>
            </a:lvl7pPr>
            <a:lvl8pPr marL="4551142" indent="0">
              <a:buNone/>
              <a:defRPr sz="2300" b="1"/>
            </a:lvl8pPr>
            <a:lvl9pPr marL="5201307" indent="0">
              <a:buNone/>
              <a:defRPr sz="23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606260" y="3093155"/>
            <a:ext cx="5748302" cy="5619610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06237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8361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2655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0243" y="388338"/>
            <a:ext cx="4278490" cy="165269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084516" y="388342"/>
            <a:ext cx="7270044" cy="8324427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50243" y="2041033"/>
            <a:ext cx="4278490" cy="6671734"/>
          </a:xfrm>
        </p:spPr>
        <p:txBody>
          <a:bodyPr/>
          <a:lstStyle>
            <a:lvl1pPr marL="0" indent="0">
              <a:buNone/>
              <a:defRPr sz="2000"/>
            </a:lvl1pPr>
            <a:lvl2pPr marL="650164" indent="0">
              <a:buNone/>
              <a:defRPr sz="1700"/>
            </a:lvl2pPr>
            <a:lvl3pPr marL="1300326" indent="0">
              <a:buNone/>
              <a:defRPr sz="1400"/>
            </a:lvl3pPr>
            <a:lvl4pPr marL="1950490" indent="0">
              <a:buNone/>
              <a:defRPr sz="1300"/>
            </a:lvl4pPr>
            <a:lvl5pPr marL="2600653" indent="0">
              <a:buNone/>
              <a:defRPr sz="1300"/>
            </a:lvl5pPr>
            <a:lvl6pPr marL="3250816" indent="0">
              <a:buNone/>
              <a:defRPr sz="1300"/>
            </a:lvl6pPr>
            <a:lvl7pPr marL="3900981" indent="0">
              <a:buNone/>
              <a:defRPr sz="1300"/>
            </a:lvl7pPr>
            <a:lvl8pPr marL="4551142" indent="0">
              <a:buNone/>
              <a:defRPr sz="1300"/>
            </a:lvl8pPr>
            <a:lvl9pPr marL="5201307" indent="0">
              <a:buNone/>
              <a:defRPr sz="13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3704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49032" y="6827520"/>
            <a:ext cx="7802880" cy="806027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549032" y="871502"/>
            <a:ext cx="7802880" cy="5852160"/>
          </a:xfrm>
        </p:spPr>
        <p:txBody>
          <a:bodyPr/>
          <a:lstStyle>
            <a:lvl1pPr marL="0" indent="0">
              <a:buNone/>
              <a:defRPr sz="4600"/>
            </a:lvl1pPr>
            <a:lvl2pPr marL="650164" indent="0">
              <a:buNone/>
              <a:defRPr sz="4000"/>
            </a:lvl2pPr>
            <a:lvl3pPr marL="1300326" indent="0">
              <a:buNone/>
              <a:defRPr sz="3400"/>
            </a:lvl3pPr>
            <a:lvl4pPr marL="1950490" indent="0">
              <a:buNone/>
              <a:defRPr sz="2800"/>
            </a:lvl4pPr>
            <a:lvl5pPr marL="2600653" indent="0">
              <a:buNone/>
              <a:defRPr sz="2800"/>
            </a:lvl5pPr>
            <a:lvl6pPr marL="3250816" indent="0">
              <a:buNone/>
              <a:defRPr sz="2800"/>
            </a:lvl6pPr>
            <a:lvl7pPr marL="3900981" indent="0">
              <a:buNone/>
              <a:defRPr sz="2800"/>
            </a:lvl7pPr>
            <a:lvl8pPr marL="4551142" indent="0">
              <a:buNone/>
              <a:defRPr sz="2800"/>
            </a:lvl8pPr>
            <a:lvl9pPr marL="5201307" indent="0">
              <a:buNone/>
              <a:defRPr sz="28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549032" y="7633547"/>
            <a:ext cx="7802880" cy="1144693"/>
          </a:xfrm>
        </p:spPr>
        <p:txBody>
          <a:bodyPr/>
          <a:lstStyle>
            <a:lvl1pPr marL="0" indent="0">
              <a:buNone/>
              <a:defRPr sz="2000"/>
            </a:lvl1pPr>
            <a:lvl2pPr marL="650164" indent="0">
              <a:buNone/>
              <a:defRPr sz="1700"/>
            </a:lvl2pPr>
            <a:lvl3pPr marL="1300326" indent="0">
              <a:buNone/>
              <a:defRPr sz="1400"/>
            </a:lvl3pPr>
            <a:lvl4pPr marL="1950490" indent="0">
              <a:buNone/>
              <a:defRPr sz="1300"/>
            </a:lvl4pPr>
            <a:lvl5pPr marL="2600653" indent="0">
              <a:buNone/>
              <a:defRPr sz="1300"/>
            </a:lvl5pPr>
            <a:lvl6pPr marL="3250816" indent="0">
              <a:buNone/>
              <a:defRPr sz="1300"/>
            </a:lvl6pPr>
            <a:lvl7pPr marL="3900981" indent="0">
              <a:buNone/>
              <a:defRPr sz="1300"/>
            </a:lvl7pPr>
            <a:lvl8pPr marL="4551142" indent="0">
              <a:buNone/>
              <a:defRPr sz="1300"/>
            </a:lvl8pPr>
            <a:lvl9pPr marL="5201307" indent="0">
              <a:buNone/>
              <a:defRPr sz="13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6889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32987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428480" y="390600"/>
            <a:ext cx="2926080" cy="8322169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50240" y="390600"/>
            <a:ext cx="8561493" cy="8322169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04709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619250" y="660401"/>
            <a:ext cx="9758016" cy="5905500"/>
          </a:xfrm>
          <a:prstGeom prst="rect">
            <a:avLst/>
          </a:prstGeom>
        </p:spPr>
        <p:txBody>
          <a:bodyPr lIns="91435" tIns="45717" rIns="91435" bIns="45717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1" y="6718301"/>
            <a:ext cx="10464801" cy="1422400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1" y="8191501"/>
            <a:ext cx="10464801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100"/>
            </a:lvl1pPr>
            <a:lvl2pPr marL="0" indent="228589" algn="ctr">
              <a:spcBef>
                <a:spcPts val="0"/>
              </a:spcBef>
              <a:buSzTx/>
              <a:buNone/>
              <a:defRPr sz="3100"/>
            </a:lvl2pPr>
            <a:lvl3pPr marL="0" indent="457176" algn="ctr">
              <a:spcBef>
                <a:spcPts val="0"/>
              </a:spcBef>
              <a:buSzTx/>
              <a:buNone/>
              <a:defRPr sz="3100"/>
            </a:lvl3pPr>
            <a:lvl4pPr marL="0" indent="685765" algn="ctr">
              <a:spcBef>
                <a:spcPts val="0"/>
              </a:spcBef>
              <a:buSzTx/>
              <a:buNone/>
              <a:defRPr sz="3100"/>
            </a:lvl4pPr>
            <a:lvl5pPr marL="0" indent="914354" algn="ctr">
              <a:spcBef>
                <a:spcPts val="0"/>
              </a:spcBef>
              <a:buSzTx/>
              <a:buNone/>
              <a:defRPr sz="31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50240" y="390596"/>
            <a:ext cx="11704320" cy="1625600"/>
          </a:xfrm>
          <a:prstGeom prst="rect">
            <a:avLst/>
          </a:prstGeom>
        </p:spPr>
        <p:txBody>
          <a:bodyPr vert="horz" lIns="130032" tIns="65017" rIns="130032" bIns="65017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50240" y="2275844"/>
            <a:ext cx="11704320" cy="6436925"/>
          </a:xfrm>
          <a:prstGeom prst="rect">
            <a:avLst/>
          </a:prstGeom>
        </p:spPr>
        <p:txBody>
          <a:bodyPr vert="horz" lIns="130032" tIns="65017" rIns="130032" bIns="65017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50240" y="9040146"/>
            <a:ext cx="3034453" cy="519289"/>
          </a:xfrm>
          <a:prstGeom prst="rect">
            <a:avLst/>
          </a:prstGeom>
        </p:spPr>
        <p:txBody>
          <a:bodyPr vert="horz" lIns="130032" tIns="65017" rIns="130032" bIns="65017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0AEBB-1474-C54C-BB10-884A4296D16F}" type="datetimeFigureOut">
              <a:rPr lang="es-ES" smtClean="0"/>
              <a:t>11/18/16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443308" y="9040146"/>
            <a:ext cx="4118187" cy="519289"/>
          </a:xfrm>
          <a:prstGeom prst="rect">
            <a:avLst/>
          </a:prstGeom>
        </p:spPr>
        <p:txBody>
          <a:bodyPr vert="horz" lIns="130032" tIns="65017" rIns="130032" bIns="65017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320107" y="9040146"/>
            <a:ext cx="3034453" cy="519289"/>
          </a:xfrm>
          <a:prstGeom prst="rect">
            <a:avLst/>
          </a:prstGeom>
        </p:spPr>
        <p:txBody>
          <a:bodyPr vert="horz" lIns="130032" tIns="65017" rIns="130032" bIns="65017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B4B4D-7CA3-9044-876B-883B54F8677D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7923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defTabSz="650164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7623" indent="-487623" algn="l" defTabSz="650164" rtl="0" eaLnBrk="1" latinLnBrk="0" hangingPunct="1">
        <a:spcBef>
          <a:spcPct val="20000"/>
        </a:spcBef>
        <a:buFont typeface="Arial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515" indent="-406354" algn="l" defTabSz="650164" rtl="0" eaLnBrk="1" latinLnBrk="0" hangingPunct="1">
        <a:spcBef>
          <a:spcPct val="20000"/>
        </a:spcBef>
        <a:buFont typeface="Arial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408" indent="-325081" algn="l" defTabSz="650164" rtl="0" eaLnBrk="1" latinLnBrk="0" hangingPunct="1">
        <a:spcBef>
          <a:spcPct val="20000"/>
        </a:spcBef>
        <a:buFont typeface="Arial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571" indent="-325081" algn="l" defTabSz="650164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5736" indent="-325081" algn="l" defTabSz="650164" rtl="0" eaLnBrk="1" latinLnBrk="0" hangingPunct="1">
        <a:spcBef>
          <a:spcPct val="20000"/>
        </a:spcBef>
        <a:buFont typeface="Arial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5899" indent="-325081" algn="l" defTabSz="650164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6062" indent="-325081" algn="l" defTabSz="650164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6226" indent="-325081" algn="l" defTabSz="650164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6388" indent="-325081" algn="l" defTabSz="650164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164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326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490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653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816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0981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1142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1307" algn="l" defTabSz="65016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ctrTitle"/>
          </p:nvPr>
        </p:nvSpPr>
        <p:spPr>
          <a:xfrm>
            <a:off x="388253" y="328632"/>
            <a:ext cx="12319000" cy="9050984"/>
          </a:xfrm>
          <a:prstGeom prst="rect">
            <a:avLst/>
          </a:prstGeom>
          <a:solidFill>
            <a:srgbClr val="FFFFFF"/>
          </a:solidFill>
        </p:spPr>
        <p:txBody>
          <a:bodyPr/>
          <a:lstStyle>
            <a:lvl1pPr>
              <a:defRPr sz="2600"/>
            </a:lvl1pPr>
          </a:lstStyle>
          <a:p>
            <a:r>
              <a:rPr dirty="0"/>
              <a:t>Consejo Nacional para Prevenir la Discriminación</a:t>
            </a:r>
          </a:p>
        </p:txBody>
      </p:sp>
      <p:sp>
        <p:nvSpPr>
          <p:cNvPr id="120" name="Shape 120"/>
          <p:cNvSpPr>
            <a:spLocks noGrp="1"/>
          </p:cNvSpPr>
          <p:nvPr>
            <p:ph type="subTitle" idx="1"/>
          </p:nvPr>
        </p:nvSpPr>
        <p:spPr>
          <a:xfrm>
            <a:off x="1270001" y="6286500"/>
            <a:ext cx="10464801" cy="1130301"/>
          </a:xfrm>
          <a:prstGeom prst="rect">
            <a:avLst/>
          </a:prstGeom>
        </p:spPr>
        <p:txBody>
          <a:bodyPr/>
          <a:lstStyle/>
          <a:p>
            <a:pPr defTabSz="449557">
              <a:lnSpc>
                <a:spcPct val="115000"/>
              </a:lnSpc>
              <a:spcBef>
                <a:spcPts val="1000"/>
              </a:spcBef>
              <a:defRPr sz="19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b="1" dirty="0">
                <a:latin typeface="Helvetica Neue"/>
                <a:ea typeface="Helvetica Neue"/>
                <a:cs typeface="Helvetica Neue"/>
                <a:sym typeface="Helvetica Neue"/>
              </a:rPr>
              <a:t>LI REUNIÓN ORDINARIA DE LA CONAGO</a:t>
            </a:r>
            <a:endParaRPr sz="1400" b="1" dirty="0">
              <a:latin typeface="Trebuchet MS"/>
              <a:ea typeface="Trebuchet MS"/>
              <a:cs typeface="Trebuchet MS"/>
              <a:sym typeface="Trebuchet MS"/>
            </a:endParaRPr>
          </a:p>
          <a:p>
            <a:pPr defTabSz="449557">
              <a:lnSpc>
                <a:spcPct val="115000"/>
              </a:lnSpc>
              <a:spcBef>
                <a:spcPts val="1000"/>
              </a:spcBef>
              <a:defRPr sz="11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sz="1400" b="1" dirty="0">
                <a:latin typeface="Helvetica Neue"/>
                <a:ea typeface="Helvetica Neue"/>
                <a:cs typeface="Helvetica Neue"/>
                <a:sym typeface="Helvetica Neue"/>
              </a:rPr>
              <a:t>BAHÍAS DE HUATULCO, OAXACA</a:t>
            </a:r>
          </a:p>
        </p:txBody>
      </p:sp>
      <p:pic>
        <p:nvPicPr>
          <p:cNvPr id="121" name="image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434702" y="756862"/>
            <a:ext cx="8465052" cy="973129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Shape 122"/>
          <p:cNvSpPr/>
          <p:nvPr/>
        </p:nvSpPr>
        <p:spPr>
          <a:xfrm>
            <a:off x="998940" y="3083485"/>
            <a:ext cx="11006938" cy="2380133"/>
          </a:xfrm>
          <a:prstGeom prst="rect">
            <a:avLst/>
          </a:prstGeom>
          <a:ln/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50797" tIns="50797" rIns="50797" bIns="50797" anchor="ctr">
            <a:spAutoFit/>
          </a:bodyPr>
          <a:lstStyle/>
          <a:p>
            <a:pPr>
              <a:defRPr sz="4000"/>
            </a:pPr>
            <a:r>
              <a:rPr dirty="0"/>
              <a:t>Alexandra Haas Paciuc</a:t>
            </a:r>
          </a:p>
          <a:p>
            <a:endParaRPr dirty="0"/>
          </a:p>
          <a:p>
            <a:r>
              <a:rPr dirty="0"/>
              <a:t>Presidenta del </a:t>
            </a:r>
            <a:endParaRPr lang="es-ES_tradnl" dirty="0" smtClean="0"/>
          </a:p>
          <a:p>
            <a:r>
              <a:rPr b="1" dirty="0" smtClean="0">
                <a:latin typeface="Helvetica"/>
                <a:ea typeface="Helvetica"/>
                <a:cs typeface="Helvetica"/>
                <a:sym typeface="Helvetica"/>
              </a:rPr>
              <a:t>C</a:t>
            </a:r>
            <a:r>
              <a:rPr lang="es-ES_tradnl" b="1" dirty="0" err="1" smtClean="0">
                <a:latin typeface="Helvetica"/>
                <a:ea typeface="Helvetica"/>
                <a:cs typeface="Helvetica"/>
                <a:sym typeface="Helvetica"/>
              </a:rPr>
              <a:t>onsejo</a:t>
            </a:r>
            <a:r>
              <a:rPr lang="es-ES_tradnl" b="1" dirty="0" smtClean="0">
                <a:latin typeface="Helvetica"/>
                <a:ea typeface="Helvetica"/>
                <a:cs typeface="Helvetica"/>
                <a:sym typeface="Helvetica"/>
              </a:rPr>
              <a:t> Nacional para Prevenir la </a:t>
            </a:r>
            <a:r>
              <a:rPr lang="es-ES_tradnl" b="1" dirty="0" err="1" smtClean="0">
                <a:latin typeface="Helvetica"/>
                <a:ea typeface="Helvetica"/>
                <a:cs typeface="Helvetica"/>
                <a:sym typeface="Helvetica"/>
              </a:rPr>
              <a:t>Discriminacion</a:t>
            </a:r>
            <a:r>
              <a:rPr lang="es-ES_tradnl" b="1" dirty="0" smtClean="0">
                <a:latin typeface="Helvetica"/>
                <a:ea typeface="Helvetica"/>
                <a:cs typeface="Helvetica"/>
                <a:sym typeface="Helvetic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505076" y="2631305"/>
            <a:ext cx="10192860" cy="6740308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Creación de un sistema de información sobre discriminación.</a:t>
            </a:r>
          </a:p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Levantamiento de la ENADIS 2017.</a:t>
            </a:r>
          </a:p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Inclusión de la no discriminación en el Decreto del PEF 2017 y manual de reglas de operación.</a:t>
            </a:r>
          </a:p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Revisión del marco jurídico en los tres niveles de gobierno. </a:t>
            </a:r>
            <a:endParaRPr lang="es-ES" dirty="0" smtClean="0">
              <a:solidFill>
                <a:schemeClr val="tx1"/>
              </a:solidFill>
            </a:endParaRPr>
          </a:p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Protocolo de actuaci</a:t>
            </a:r>
            <a:r>
              <a:rPr lang="es-ES" dirty="0" smtClean="0">
                <a:solidFill>
                  <a:schemeClr val="tx1"/>
                </a:solidFill>
              </a:rPr>
              <a:t>ón en casos de discriminación. </a:t>
            </a:r>
          </a:p>
          <a:p>
            <a:pPr marL="742950" indent="-742950" algn="l">
              <a:buAutoNum type="arabicPeriod"/>
            </a:pPr>
            <a:r>
              <a:rPr lang="es-ES" dirty="0" err="1" smtClean="0">
                <a:solidFill>
                  <a:schemeClr val="tx1"/>
                </a:solidFill>
              </a:rPr>
              <a:t>Nomra</a:t>
            </a:r>
            <a:r>
              <a:rPr lang="es-ES" dirty="0" smtClean="0">
                <a:solidFill>
                  <a:schemeClr val="tx1"/>
                </a:solidFill>
              </a:rPr>
              <a:t> Mexicana de Igualdad Laboral y No </a:t>
            </a:r>
            <a:r>
              <a:rPr lang="es-ES" dirty="0" err="1" smtClean="0">
                <a:solidFill>
                  <a:schemeClr val="tx1"/>
                </a:solidFill>
              </a:rPr>
              <a:t>Discrminación</a:t>
            </a:r>
            <a:r>
              <a:rPr lang="es-ES" smtClean="0">
                <a:solidFill>
                  <a:schemeClr val="tx1"/>
                </a:solidFill>
              </a:rPr>
              <a:t>. </a:t>
            </a:r>
            <a:endParaRPr lang="es-ES" dirty="0" smtClean="0">
              <a:solidFill>
                <a:schemeClr val="tx1"/>
              </a:solidFill>
            </a:endParaRPr>
          </a:p>
          <a:p>
            <a:pPr marL="742950" indent="-742950" algn="l">
              <a:buAutoNum type="arabicPeriod"/>
            </a:pPr>
            <a:endParaRPr lang="es-ES" dirty="0" smtClean="0">
              <a:solidFill>
                <a:schemeClr val="tx1"/>
              </a:solidFill>
            </a:endParaRPr>
          </a:p>
        </p:txBody>
      </p:sp>
      <p:pic>
        <p:nvPicPr>
          <p:cNvPr id="5" name="image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45520" y="484748"/>
            <a:ext cx="8465052" cy="97312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514692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graphicFrame>
        <p:nvGraphicFramePr>
          <p:cNvPr id="126" name="Table 126"/>
          <p:cNvGraphicFramePr/>
          <p:nvPr>
            <p:extLst>
              <p:ext uri="{D42A27DB-BD31-4B8C-83A1-F6EECF244321}">
                <p14:modId xmlns:p14="http://schemas.microsoft.com/office/powerpoint/2010/main" val="1873882374"/>
              </p:ext>
            </p:extLst>
          </p:nvPr>
        </p:nvGraphicFramePr>
        <p:xfrm>
          <a:off x="167953" y="-604304"/>
          <a:ext cx="12836847" cy="10681053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830399"/>
                <a:gridCol w="907143"/>
                <a:gridCol w="802770"/>
                <a:gridCol w="936539"/>
                <a:gridCol w="863063"/>
                <a:gridCol w="844726"/>
                <a:gridCol w="756737"/>
                <a:gridCol w="818670"/>
                <a:gridCol w="1171073"/>
                <a:gridCol w="921756"/>
                <a:gridCol w="682185"/>
                <a:gridCol w="735521"/>
                <a:gridCol w="729735"/>
                <a:gridCol w="836530"/>
              </a:tblGrid>
              <a:tr h="198797">
                <a:tc row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ESTADO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AAAAAA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C0C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DECRETOS ESTATALES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5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DECRETOS MUNICIPALES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5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CONVENIOS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99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LEY ANTIDISCRIMINATORIA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457200">
                        <a:defRPr sz="11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99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PRONAIND LOCAL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CONSEJOS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A2BD9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55329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19 DE OCTUBRE (Día contra la Discriminación)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58C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17 DE MAYO (Día contra la homofobia)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58C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19 DE OCTUBRE (Día contra la Discriminación)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58C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17 DE MAYO (Día contra la homofobia)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58C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AÑO DE FIRMA 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ESTADO ACTUAL* 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0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CUENTA CON LEY ESTATAL CONTRA LA DISCRIMINACIÓN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CLAUSULA ANTIDISCRIMINATORIA DE LEY ESTATAL ESTÁ ARMONIZADA CON LA CONSTITUCIÓN FEDERAL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REGLAMENTO DE LA LEY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PROESIND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PROMUIND 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ESTATALES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A2BD90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0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MUNICIPALES</a:t>
                      </a:r>
                    </a:p>
                  </a:txBody>
                  <a:tcPr marL="25399" marR="25399" marT="0" marB="25399" anchor="ctr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A2BD90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Aguascalientes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AAAAAA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AAAAAA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2007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Inactivo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545592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Baja California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NO (usa: capacidades diferentes)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Baja California Sur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372194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Campeche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2016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En proceso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Coahuila de Zaragoza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22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2013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Colima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2014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Chiapas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Chihuahua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2004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Inactivo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Ciudad de México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0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COPRED 2015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0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Durango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Guanajuato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Guerrero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2015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Hidalgo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372194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Jalisco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Está en proceso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México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Michoacán de Ocampo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2005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Inactivo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Morelos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2013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Nayarit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Nuevo León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2004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Inactivo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Oaxaca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Puebla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Querétaro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2012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Inactivo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Quintana Roo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San Luis Potosí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Sinaloa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Sonora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Tabasco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2014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545592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Tamaulipas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NO (usa: capacidades diferentes)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Tlaxcala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2014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Activo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Veracruz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372194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Yucatán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En proceso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221820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Zacatecas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endParaRPr sz="1100">
                        <a:solidFill>
                          <a:srgbClr val="000000"/>
                        </a:solidFill>
                      </a:endParaRP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2005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Inactivo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421641">
                <a:tc>
                  <a:txBody>
                    <a:bodyPr/>
                    <a:lstStyle/>
                    <a:p>
                      <a:pPr algn="l"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TOTALES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26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35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17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13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 Activos 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27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300" b="1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45720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1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</a:p>
                  </a:txBody>
                  <a:tcPr marL="25399" marR="25399" marT="0" marB="25399" anchor="b" horzOverflow="overflow">
                    <a:lnL w="12700">
                      <a:solidFill>
                        <a:srgbClr val="000000"/>
                      </a:solidFill>
                      <a:miter lim="400000"/>
                    </a:lnL>
                    <a:lnR w="12700">
                      <a:solidFill>
                        <a:srgbClr val="000000"/>
                      </a:solidFill>
                      <a:miter lim="400000"/>
                    </a:lnR>
                    <a:lnT w="12700">
                      <a:solidFill>
                        <a:srgbClr val="000000"/>
                      </a:solidFill>
                      <a:miter lim="400000"/>
                    </a:lnT>
                    <a:lnB w="127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460201"/>
              </p:ext>
            </p:extLst>
          </p:nvPr>
        </p:nvGraphicFramePr>
        <p:xfrm>
          <a:off x="1940704" y="1691704"/>
          <a:ext cx="8669868" cy="68528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25690"/>
                <a:gridCol w="1744178"/>
              </a:tblGrid>
              <a:tr h="1918447">
                <a:tc>
                  <a:txBody>
                    <a:bodyPr/>
                    <a:lstStyle/>
                    <a:p>
                      <a:pPr marL="0" marR="0" indent="0" algn="l" defTabSz="6501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800" dirty="0" smtClean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CLAUSULA ANTIDISCRIMINATORIA DE LEY ESTATAL ESTÁ ARMONIZADA CON LA CONSTITUCIÓN FEDERAL</a:t>
                      </a:r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27</a:t>
                      </a:r>
                      <a:endParaRPr lang="es-ES" dirty="0"/>
                    </a:p>
                  </a:txBody>
                  <a:tcPr/>
                </a:tc>
              </a:tr>
              <a:tr h="1293837">
                <a:tc>
                  <a:txBody>
                    <a:bodyPr/>
                    <a:lstStyle/>
                    <a:p>
                      <a:pPr marL="0" marR="0" indent="0" algn="l" defTabSz="6501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800" dirty="0" smtClean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CUENTA CON LEY ESTATAL CONTRA LA DISCRIMINACIÓN</a:t>
                      </a:r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31</a:t>
                      </a:r>
                      <a:endParaRPr lang="es-ES" dirty="0"/>
                    </a:p>
                  </a:txBody>
                  <a:tcPr/>
                </a:tc>
              </a:tr>
              <a:tr h="669226">
                <a:tc>
                  <a:txBody>
                    <a:bodyPr/>
                    <a:lstStyle/>
                    <a:p>
                      <a:pPr marL="0" marR="0" indent="0" algn="l" defTabSz="6501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800" dirty="0" smtClean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REGLAMENTO DE LA LEY</a:t>
                      </a:r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</a:t>
                      </a:r>
                      <a:endParaRPr lang="es-ES" dirty="0"/>
                    </a:p>
                  </a:txBody>
                  <a:tcPr/>
                </a:tc>
              </a:tr>
              <a:tr h="379228">
                <a:tc>
                  <a:txBody>
                    <a:bodyPr/>
                    <a:lstStyle/>
                    <a:p>
                      <a:r>
                        <a:rPr lang="es-ES" sz="2800" dirty="0" smtClean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PROESIND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</a:t>
                      </a:r>
                      <a:endParaRPr lang="es-ES" dirty="0"/>
                    </a:p>
                  </a:txBody>
                  <a:tcPr/>
                </a:tc>
              </a:tr>
              <a:tr h="981531">
                <a:tc>
                  <a:txBody>
                    <a:bodyPr/>
                    <a:lstStyle/>
                    <a:p>
                      <a:pPr marL="0" marR="0" indent="0" algn="l" defTabSz="6501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800" dirty="0" smtClean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19 DE OCTUBRE (Día contra la Discriminación)</a:t>
                      </a:r>
                    </a:p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10</a:t>
                      </a:r>
                      <a:endParaRPr lang="es-ES" dirty="0"/>
                    </a:p>
                  </a:txBody>
                  <a:tcPr/>
                </a:tc>
              </a:tr>
              <a:tr h="691533">
                <a:tc>
                  <a:txBody>
                    <a:bodyPr/>
                    <a:lstStyle/>
                    <a:p>
                      <a:r>
                        <a:rPr lang="es-ES" sz="2800" dirty="0" smtClean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17 DE MAYO (Día contra la homofobia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26</a:t>
                      </a:r>
                      <a:endParaRPr lang="es-ES" dirty="0"/>
                    </a:p>
                  </a:txBody>
                  <a:tcPr/>
                </a:tc>
              </a:tr>
              <a:tr h="356920">
                <a:tc>
                  <a:txBody>
                    <a:bodyPr/>
                    <a:lstStyle/>
                    <a:p>
                      <a:r>
                        <a:rPr lang="es-ES" dirty="0" smtClean="0"/>
                        <a:t>Consejos</a:t>
                      </a:r>
                      <a:r>
                        <a:rPr lang="es-ES" baseline="0" dirty="0" smtClean="0"/>
                        <a:t> Estatales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7</a:t>
                      </a:r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image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45520" y="484748"/>
            <a:ext cx="8465052" cy="97312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96360157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uadroTexto 6"/>
          <p:cNvSpPr txBox="1"/>
          <p:nvPr/>
        </p:nvSpPr>
        <p:spPr>
          <a:xfrm>
            <a:off x="1505076" y="2137448"/>
            <a:ext cx="10192860" cy="4524316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Reunión con el Gobernador y su gabinete para determinar las necesidades de la Entidad Federativa</a:t>
            </a:r>
          </a:p>
          <a:p>
            <a:pPr marL="742950" indent="-742950" algn="l">
              <a:buAutoNum type="arabicPeriod"/>
            </a:pPr>
            <a:r>
              <a:rPr lang="es-ES" dirty="0" smtClean="0">
                <a:solidFill>
                  <a:schemeClr val="tx1"/>
                </a:solidFill>
              </a:rPr>
              <a:t>Designación de un enlace de alto nivel para trabajar la agenda </a:t>
            </a:r>
            <a:r>
              <a:rPr lang="es-ES" dirty="0" err="1" smtClean="0">
                <a:solidFill>
                  <a:schemeClr val="tx1"/>
                </a:solidFill>
              </a:rPr>
              <a:t>antidiscrimimnatoria</a:t>
            </a:r>
            <a:endParaRPr lang="es-ES" dirty="0" smtClean="0">
              <a:solidFill>
                <a:schemeClr val="tx1"/>
              </a:solidFill>
            </a:endParaRPr>
          </a:p>
          <a:p>
            <a:pPr algn="l"/>
            <a:r>
              <a:rPr lang="es-ES" dirty="0" smtClean="0">
                <a:solidFill>
                  <a:schemeClr val="tx1"/>
                </a:solidFill>
              </a:rPr>
              <a:t>3. Creación de un grupo coordinador con municipios</a:t>
            </a:r>
          </a:p>
          <a:p>
            <a:pPr algn="l"/>
            <a:r>
              <a:rPr lang="es-ES" dirty="0" smtClean="0">
                <a:solidFill>
                  <a:schemeClr val="tx1"/>
                </a:solidFill>
              </a:rPr>
              <a:t>4. Revisión y en su caso suscripción de convenios de colaboración con </a:t>
            </a:r>
            <a:r>
              <a:rPr lang="es-ES" dirty="0" err="1" smtClean="0">
                <a:solidFill>
                  <a:schemeClr val="tx1"/>
                </a:solidFill>
              </a:rPr>
              <a:t>Conapred</a:t>
            </a:r>
            <a:r>
              <a:rPr lang="es-ES" dirty="0" smtClean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8" name="image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45520" y="484748"/>
            <a:ext cx="8465052" cy="97312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731172076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726</Words>
  <Application>Microsoft Macintosh PowerPoint</Application>
  <PresentationFormat>Personalizado</PresentationFormat>
  <Paragraphs>476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Consejo Nacional para Prevenir la Discriminación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Consejo Nacional para Prevenir la Discriminación</dc:title>
  <cp:lastModifiedBy>Yolanda Martinez Mancilla</cp:lastModifiedBy>
  <cp:revision>5</cp:revision>
  <dcterms:modified xsi:type="dcterms:W3CDTF">2016-11-18T17:34:09Z</dcterms:modified>
</cp:coreProperties>
</file>