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43" r:id="rId1"/>
  </p:sldMasterIdLst>
  <p:notesMasterIdLst>
    <p:notesMasterId r:id="rId14"/>
  </p:notesMasterIdLst>
  <p:sldIdLst>
    <p:sldId id="306" r:id="rId2"/>
    <p:sldId id="563" r:id="rId3"/>
    <p:sldId id="571" r:id="rId4"/>
    <p:sldId id="558" r:id="rId5"/>
    <p:sldId id="573" r:id="rId6"/>
    <p:sldId id="562" r:id="rId7"/>
    <p:sldId id="575" r:id="rId8"/>
    <p:sldId id="572" r:id="rId9"/>
    <p:sldId id="568" r:id="rId10"/>
    <p:sldId id="576" r:id="rId11"/>
    <p:sldId id="569" r:id="rId12"/>
    <p:sldId id="570" r:id="rId13"/>
  </p:sldIdLst>
  <p:sldSz cx="9144000" cy="6858000" type="screen4x3"/>
  <p:notesSz cx="7010400" cy="92964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7AC3CCA-C797-4891-BE02-D94E43425B78}" styleName="Estilo me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37CE84F3-28C3-443E-9E96-99CF82512B78}" styleName="Estilo oscuro 1 - Énfasis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85" autoAdjust="0"/>
    <p:restoredTop sz="94660"/>
  </p:normalViewPr>
  <p:slideViewPr>
    <p:cSldViewPr>
      <p:cViewPr>
        <p:scale>
          <a:sx n="90" d="100"/>
          <a:sy n="90" d="100"/>
        </p:scale>
        <p:origin x="-1984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10EC407-16D8-4931-990F-5367F08341C5}" type="datetimeFigureOut">
              <a:rPr lang="es-MX" smtClean="0"/>
              <a:pPr/>
              <a:t>05/12/11</a:t>
            </a:fld>
            <a:endParaRPr lang="es-MX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s-MX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B4DF8F2-6995-4CA7-B0E2-FB5638B2E07B}" type="slidenum">
              <a:rPr lang="es-MX" smtClean="0"/>
              <a:pPr/>
              <a:t>‹Nr.›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299817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1 ROJO PLANTIL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FD4108-D288-4FF4-8B43-39ABA5D1D893}" type="datetimeFigureOut">
              <a:rPr lang="es-MX" smtClean="0"/>
              <a:pPr/>
              <a:t>05/12/11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C9841BF-D8D1-4C2C-8B79-CA47C9AACA60}" type="slidenum">
              <a:rPr lang="es-MX" smtClean="0"/>
              <a:pPr/>
              <a:t>‹Nr.›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FD4108-D288-4FF4-8B43-39ABA5D1D893}" type="datetimeFigureOut">
              <a:rPr lang="es-MX" smtClean="0"/>
              <a:pPr/>
              <a:t>05/12/11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C9841BF-D8D1-4C2C-8B79-CA47C9AACA60}" type="slidenum">
              <a:rPr lang="es-MX" smtClean="0"/>
              <a:pPr/>
              <a:t>‹Nr.›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FD4108-D288-4FF4-8B43-39ABA5D1D893}" type="datetimeFigureOut">
              <a:rPr lang="es-MX" smtClean="0"/>
              <a:pPr/>
              <a:t>05/12/11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C9841BF-D8D1-4C2C-8B79-CA47C9AACA60}" type="slidenum">
              <a:rPr lang="es-MX" smtClean="0"/>
              <a:pPr/>
              <a:t>‹Nr.›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FD4108-D288-4FF4-8B43-39ABA5D1D893}" type="datetimeFigureOut">
              <a:rPr lang="es-MX" smtClean="0"/>
              <a:pPr/>
              <a:t>05/12/11</a:t>
            </a:fld>
            <a:endParaRPr lang="es-MX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C9841BF-D8D1-4C2C-8B79-CA47C9AACA60}" type="slidenum">
              <a:rPr lang="es-MX" smtClean="0"/>
              <a:pPr/>
              <a:t>‹Nr.›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FD4108-D288-4FF4-8B43-39ABA5D1D893}" type="datetimeFigureOut">
              <a:rPr lang="es-MX" smtClean="0"/>
              <a:pPr/>
              <a:t>05/12/11</a:t>
            </a:fld>
            <a:endParaRPr lang="es-MX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C9841BF-D8D1-4C2C-8B79-CA47C9AACA60}" type="slidenum">
              <a:rPr lang="es-MX" smtClean="0"/>
              <a:pPr/>
              <a:t>‹Nr.›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FD4108-D288-4FF4-8B43-39ABA5D1D893}" type="datetimeFigureOut">
              <a:rPr lang="es-MX" smtClean="0"/>
              <a:pPr/>
              <a:t>05/12/11</a:t>
            </a:fld>
            <a:endParaRPr lang="es-MX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C9841BF-D8D1-4C2C-8B79-CA47C9AACA60}" type="slidenum">
              <a:rPr lang="es-MX" smtClean="0"/>
              <a:pPr/>
              <a:t>‹Nr.›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FD4108-D288-4FF4-8B43-39ABA5D1D893}" type="datetimeFigureOut">
              <a:rPr lang="es-MX" smtClean="0"/>
              <a:pPr/>
              <a:t>05/12/11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C9841BF-D8D1-4C2C-8B79-CA47C9AACA60}" type="slidenum">
              <a:rPr lang="es-MX" smtClean="0"/>
              <a:pPr/>
              <a:t>‹Nr.›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FD4108-D288-4FF4-8B43-39ABA5D1D893}" type="datetimeFigureOut">
              <a:rPr lang="es-MX" smtClean="0"/>
              <a:pPr/>
              <a:t>05/12/11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C9841BF-D8D1-4C2C-8B79-CA47C9AACA60}" type="slidenum">
              <a:rPr lang="es-MX" smtClean="0"/>
              <a:pPr/>
              <a:t>‹Nr.›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FD4108-D288-4FF4-8B43-39ABA5D1D893}" type="datetimeFigureOut">
              <a:rPr lang="es-MX" smtClean="0"/>
              <a:pPr/>
              <a:t>05/12/11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C9841BF-D8D1-4C2C-8B79-CA47C9AACA60}" type="slidenum">
              <a:rPr lang="es-MX" smtClean="0"/>
              <a:pPr/>
              <a:t>‹Nr.›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FD4108-D288-4FF4-8B43-39ABA5D1D893}" type="datetimeFigureOut">
              <a:rPr lang="es-MX" smtClean="0"/>
              <a:pPr/>
              <a:t>05/12/11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C9841BF-D8D1-4C2C-8B79-CA47C9AACA60}" type="slidenum">
              <a:rPr lang="es-MX" smtClean="0"/>
              <a:pPr/>
              <a:t>‹Nr.›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1ROJO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444" r:id="rId1"/>
    <p:sldLayoutId id="2147484445" r:id="rId2"/>
    <p:sldLayoutId id="2147484446" r:id="rId3"/>
    <p:sldLayoutId id="2147484447" r:id="rId4"/>
    <p:sldLayoutId id="2147484448" r:id="rId5"/>
    <p:sldLayoutId id="2147484449" r:id="rId6"/>
    <p:sldLayoutId id="2147484450" r:id="rId7"/>
    <p:sldLayoutId id="2147484451" r:id="rId8"/>
    <p:sldLayoutId id="2147484452" r:id="rId9"/>
    <p:sldLayoutId id="2147484453" r:id="rId10"/>
    <p:sldLayoutId id="2147484454" r:id="rId11"/>
    <p:sldLayoutId id="2147484455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323528" y="2132856"/>
            <a:ext cx="882047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6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Información fuero común y federal</a:t>
            </a:r>
            <a:endParaRPr lang="es-MX" sz="6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475656" y="4149080"/>
            <a:ext cx="619268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000" b="1" dirty="0" smtClean="0">
                <a:solidFill>
                  <a:schemeClr val="bg1"/>
                </a:solidFill>
              </a:rPr>
              <a:t> </a:t>
            </a:r>
            <a:r>
              <a:rPr lang="es-MX" sz="3600" b="1" dirty="0" smtClean="0"/>
              <a:t>06 de diciembre de 2011, Ciudad de México.</a:t>
            </a:r>
            <a:endParaRPr lang="es-MX" sz="4000" b="1" dirty="0"/>
          </a:p>
        </p:txBody>
      </p:sp>
      <p:pic>
        <p:nvPicPr>
          <p:cNvPr id="5" name="4 Imagen" descr="GOBIERNO DEL ESTA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26308" y="68623"/>
            <a:ext cx="2110188" cy="17762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 txBox="1">
            <a:spLocks/>
          </p:cNvSpPr>
          <p:nvPr/>
        </p:nvSpPr>
        <p:spPr>
          <a:xfrm>
            <a:off x="683568" y="44624"/>
            <a:ext cx="6840760" cy="576064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s-MX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Esclarecimiento de Homicidios Dolosos del Fuero Común  </a:t>
            </a:r>
            <a:endParaRPr lang="es-MX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j-ea"/>
              <a:cs typeface="Arial" pitchFamily="34" charset="0"/>
            </a:endParaRPr>
          </a:p>
        </p:txBody>
      </p:sp>
      <p:graphicFrame>
        <p:nvGraphicFramePr>
          <p:cNvPr id="19" name="18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5138436"/>
              </p:ext>
            </p:extLst>
          </p:nvPr>
        </p:nvGraphicFramePr>
        <p:xfrm>
          <a:off x="1331640" y="2060848"/>
          <a:ext cx="6412320" cy="2973558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{D7AC3CCA-C797-4891-BE02-D94E43425B78}</a:tableStyleId>
              </a:tblPr>
              <a:tblGrid>
                <a:gridCol w="2414642"/>
                <a:gridCol w="2016224"/>
                <a:gridCol w="1981454"/>
              </a:tblGrid>
              <a:tr h="767828">
                <a:tc>
                  <a:txBody>
                    <a:bodyPr/>
                    <a:lstStyle/>
                    <a:p>
                      <a:pPr algn="l" fontAlgn="b"/>
                      <a:endParaRPr lang="es-MX" sz="32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3600" b="1" u="none" strike="noStrike" dirty="0">
                          <a:solidFill>
                            <a:schemeClr val="bg1"/>
                          </a:solidFill>
                        </a:rPr>
                        <a:t>2010</a:t>
                      </a:r>
                      <a:endParaRPr lang="es-MX" sz="3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3600" b="1" u="none" strike="noStrike" dirty="0" smtClean="0">
                          <a:solidFill>
                            <a:schemeClr val="bg1"/>
                          </a:solidFill>
                        </a:rPr>
                        <a:t>02/12/11</a:t>
                      </a:r>
                      <a:endParaRPr lang="es-MX" sz="3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1007512">
                <a:tc>
                  <a:txBody>
                    <a:bodyPr/>
                    <a:lstStyle/>
                    <a:p>
                      <a:pPr algn="l" fontAlgn="b"/>
                      <a:r>
                        <a:rPr lang="es-MX" sz="40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Eficiencia</a:t>
                      </a:r>
                      <a:endParaRPr lang="es-MX" sz="40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/>
                        <a:t>82.05%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/>
                        <a:t>73.71%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  <a:tr h="1198218">
                <a:tc>
                  <a:txBody>
                    <a:bodyPr/>
                    <a:lstStyle/>
                    <a:p>
                      <a:pPr algn="l" fontAlgn="b"/>
                      <a:r>
                        <a:rPr lang="es-MX" sz="40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Casos</a:t>
                      </a:r>
                      <a:endParaRPr lang="es-MX" sz="40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/>
                        <a:t>195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/>
                        <a:t>175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4" name="3 Imagen" descr="GOBIERNO DEL ESTA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1920" y="5085184"/>
            <a:ext cx="1584176" cy="13334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 txBox="1">
            <a:spLocks/>
          </p:cNvSpPr>
          <p:nvPr/>
        </p:nvSpPr>
        <p:spPr>
          <a:xfrm>
            <a:off x="467544" y="44624"/>
            <a:ext cx="6840760" cy="576064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s-MX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Esclarecimiento de Homicidios Dolosos del Fuero </a:t>
            </a:r>
            <a:r>
              <a:rPr lang="es-MX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Federal</a:t>
            </a:r>
            <a:r>
              <a:rPr lang="es-MX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  en SLP</a:t>
            </a:r>
            <a:endParaRPr lang="es-MX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j-ea"/>
              <a:cs typeface="Arial" pitchFamily="34" charset="0"/>
            </a:endParaRPr>
          </a:p>
        </p:txBody>
      </p:sp>
      <p:graphicFrame>
        <p:nvGraphicFramePr>
          <p:cNvPr id="19" name="18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9600693"/>
              </p:ext>
            </p:extLst>
          </p:nvPr>
        </p:nvGraphicFramePr>
        <p:xfrm>
          <a:off x="463936" y="1988840"/>
          <a:ext cx="8572560" cy="2973558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{D7AC3CCA-C797-4891-BE02-D94E43425B78}</a:tableStyleId>
              </a:tblPr>
              <a:tblGrid>
                <a:gridCol w="2414642"/>
                <a:gridCol w="2160240"/>
                <a:gridCol w="2016224"/>
                <a:gridCol w="1981454"/>
              </a:tblGrid>
              <a:tr h="767828">
                <a:tc>
                  <a:txBody>
                    <a:bodyPr/>
                    <a:lstStyle/>
                    <a:p>
                      <a:pPr algn="l" fontAlgn="b"/>
                      <a:endParaRPr lang="es-MX" sz="32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3600" b="1" u="none" strike="noStrike" dirty="0">
                          <a:solidFill>
                            <a:schemeClr val="bg1"/>
                          </a:solidFill>
                        </a:rPr>
                        <a:t>2009</a:t>
                      </a:r>
                      <a:endParaRPr lang="es-MX" sz="3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3600" b="1" u="none" strike="noStrike" dirty="0">
                          <a:solidFill>
                            <a:schemeClr val="bg1"/>
                          </a:solidFill>
                        </a:rPr>
                        <a:t>2010</a:t>
                      </a:r>
                      <a:endParaRPr lang="es-MX" sz="3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3600" b="1" u="none" strike="noStrike" dirty="0" smtClean="0">
                          <a:solidFill>
                            <a:schemeClr val="bg1"/>
                          </a:solidFill>
                        </a:rPr>
                        <a:t>02/12/11</a:t>
                      </a:r>
                      <a:endParaRPr lang="es-MX" sz="3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1007512">
                <a:tc>
                  <a:txBody>
                    <a:bodyPr/>
                    <a:lstStyle/>
                    <a:p>
                      <a:pPr algn="l" fontAlgn="b"/>
                      <a:r>
                        <a:rPr lang="es-MX" sz="40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Eficiencia</a:t>
                      </a:r>
                      <a:endParaRPr lang="es-MX" sz="40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i="0" u="none" strike="noStrike" dirty="0" smtClean="0">
                          <a:solidFill>
                            <a:schemeClr val="dk1"/>
                          </a:solidFill>
                          <a:latin typeface="+mn-lt"/>
                          <a:cs typeface="+mn-cs"/>
                        </a:rPr>
                        <a:t>?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?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?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  <a:tr h="1198218">
                <a:tc>
                  <a:txBody>
                    <a:bodyPr/>
                    <a:lstStyle/>
                    <a:p>
                      <a:pPr algn="l" fontAlgn="b"/>
                      <a:r>
                        <a:rPr lang="es-MX" sz="40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Casos</a:t>
                      </a:r>
                      <a:endParaRPr lang="es-MX" sz="40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3400" b="1" u="none" strike="noStrike" dirty="0" smtClean="0"/>
                        <a:t>?</a:t>
                      </a:r>
                      <a:endParaRPr lang="es-MX" sz="3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?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?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4" name="3 Imagen" descr="GOBIERNO DEL ESTA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1920" y="5085184"/>
            <a:ext cx="1584176" cy="1333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4373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1 Título"/>
          <p:cNvSpPr txBox="1">
            <a:spLocks/>
          </p:cNvSpPr>
          <p:nvPr/>
        </p:nvSpPr>
        <p:spPr>
          <a:xfrm>
            <a:off x="146451" y="116632"/>
            <a:ext cx="6297757" cy="575394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s-MX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Bandas desarticuladas </a:t>
            </a:r>
            <a:endParaRPr lang="es-MX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j-ea"/>
              <a:cs typeface="Arial" pitchFamily="34" charset="0"/>
            </a:endParaRPr>
          </a:p>
        </p:txBody>
      </p:sp>
      <p:graphicFrame>
        <p:nvGraphicFramePr>
          <p:cNvPr id="20" name="19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7086396"/>
              </p:ext>
            </p:extLst>
          </p:nvPr>
        </p:nvGraphicFramePr>
        <p:xfrm>
          <a:off x="1691680" y="980728"/>
          <a:ext cx="7272808" cy="4069467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{D7AC3CCA-C797-4891-BE02-D94E43425B78}</a:tableStyleId>
              </a:tblPr>
              <a:tblGrid>
                <a:gridCol w="3456384"/>
                <a:gridCol w="1872208"/>
                <a:gridCol w="1944216"/>
              </a:tblGrid>
              <a:tr h="648072">
                <a:tc>
                  <a:txBody>
                    <a:bodyPr/>
                    <a:lstStyle/>
                    <a:p>
                      <a:pPr algn="ctr" fontAlgn="b"/>
                      <a:endParaRPr lang="es-MX" sz="3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3600" b="1" u="none" strike="noStrike" dirty="0">
                          <a:solidFill>
                            <a:schemeClr val="bg1"/>
                          </a:solidFill>
                        </a:rPr>
                        <a:t>2010</a:t>
                      </a:r>
                      <a:endParaRPr lang="es-MX" sz="3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3600" b="1" u="none" strike="noStrike" dirty="0" smtClean="0">
                          <a:solidFill>
                            <a:schemeClr val="bg1"/>
                          </a:solidFill>
                        </a:rPr>
                        <a:t>02/12/11</a:t>
                      </a:r>
                      <a:endParaRPr lang="es-MX" sz="3600" b="1" i="0" u="none" strike="noStrike" dirty="0" smtClean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771530">
                <a:tc>
                  <a:txBody>
                    <a:bodyPr/>
                    <a:lstStyle/>
                    <a:p>
                      <a:pPr algn="l" fontAlgn="b"/>
                      <a:r>
                        <a:rPr lang="es-MX" sz="36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Bandas</a:t>
                      </a:r>
                      <a:endParaRPr lang="es-MX" sz="36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/>
                        <a:t>33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/>
                        <a:t>47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771530">
                <a:tc>
                  <a:txBody>
                    <a:bodyPr/>
                    <a:lstStyle/>
                    <a:p>
                      <a:pPr algn="l" fontAlgn="b"/>
                      <a:r>
                        <a:rPr lang="es-MX" sz="36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Detenidos</a:t>
                      </a:r>
                      <a:endParaRPr lang="es-MX" sz="36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/>
                        <a:t>125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/>
                        <a:t>172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771530">
                <a:tc>
                  <a:txBody>
                    <a:bodyPr/>
                    <a:lstStyle/>
                    <a:p>
                      <a:pPr algn="l" fontAlgn="b"/>
                      <a:r>
                        <a:rPr lang="es-MX" sz="36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Auto de Formal Prisión</a:t>
                      </a:r>
                      <a:endParaRPr lang="es-MX" sz="36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77.4 %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85 %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771530">
                <a:tc>
                  <a:txBody>
                    <a:bodyPr/>
                    <a:lstStyle/>
                    <a:p>
                      <a:pPr algn="l" fontAlgn="b"/>
                      <a:r>
                        <a:rPr lang="es-MX" sz="36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Auto de </a:t>
                      </a:r>
                      <a:r>
                        <a:rPr lang="es-MX" sz="3600" b="1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Libertad</a:t>
                      </a:r>
                      <a:endParaRPr lang="es-MX" sz="36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22.6 %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15 %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4" name="3 Imagen" descr="GOBIERNO DEL ESTA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2" y="5119893"/>
            <a:ext cx="1584176" cy="13334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1 Título"/>
          <p:cNvSpPr txBox="1">
            <a:spLocks/>
          </p:cNvSpPr>
          <p:nvPr/>
        </p:nvSpPr>
        <p:spPr>
          <a:xfrm>
            <a:off x="146451" y="116632"/>
            <a:ext cx="6297757" cy="575394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s-MX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Bandas </a:t>
            </a:r>
            <a:r>
              <a:rPr lang="es-MX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desarticuladas</a:t>
            </a:r>
          </a:p>
          <a:p>
            <a:pPr>
              <a:defRPr/>
            </a:pPr>
            <a:r>
              <a:rPr lang="es-MX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Fuero federal</a:t>
            </a:r>
            <a:r>
              <a:rPr lang="es-MX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 </a:t>
            </a:r>
            <a:endParaRPr lang="es-MX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j-ea"/>
              <a:cs typeface="Arial" pitchFamily="34" charset="0"/>
            </a:endParaRPr>
          </a:p>
        </p:txBody>
      </p:sp>
      <p:graphicFrame>
        <p:nvGraphicFramePr>
          <p:cNvPr id="20" name="19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9537161"/>
              </p:ext>
            </p:extLst>
          </p:nvPr>
        </p:nvGraphicFramePr>
        <p:xfrm>
          <a:off x="1691680" y="1663789"/>
          <a:ext cx="7272808" cy="4069467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{D7AC3CCA-C797-4891-BE02-D94E43425B78}</a:tableStyleId>
              </a:tblPr>
              <a:tblGrid>
                <a:gridCol w="3456384"/>
                <a:gridCol w="1872208"/>
                <a:gridCol w="1944216"/>
              </a:tblGrid>
              <a:tr h="648072">
                <a:tc>
                  <a:txBody>
                    <a:bodyPr/>
                    <a:lstStyle/>
                    <a:p>
                      <a:pPr algn="ctr" fontAlgn="b"/>
                      <a:endParaRPr lang="es-MX" sz="3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3600" b="1" u="none" strike="noStrike" dirty="0">
                          <a:solidFill>
                            <a:schemeClr val="bg1"/>
                          </a:solidFill>
                        </a:rPr>
                        <a:t>2010</a:t>
                      </a:r>
                      <a:endParaRPr lang="es-MX" sz="3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3600" b="1" u="none" strike="noStrike" dirty="0" smtClean="0">
                          <a:solidFill>
                            <a:schemeClr val="bg1"/>
                          </a:solidFill>
                        </a:rPr>
                        <a:t>02/12/11</a:t>
                      </a:r>
                      <a:endParaRPr lang="es-MX" sz="3600" b="1" i="0" u="none" strike="noStrike" dirty="0" smtClean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771530">
                <a:tc>
                  <a:txBody>
                    <a:bodyPr/>
                    <a:lstStyle/>
                    <a:p>
                      <a:pPr algn="l" fontAlgn="b"/>
                      <a:r>
                        <a:rPr lang="es-MX" sz="36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Bandas</a:t>
                      </a:r>
                      <a:endParaRPr lang="es-MX" sz="36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?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?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771530">
                <a:tc>
                  <a:txBody>
                    <a:bodyPr/>
                    <a:lstStyle/>
                    <a:p>
                      <a:pPr algn="l" fontAlgn="b"/>
                      <a:r>
                        <a:rPr lang="es-MX" sz="36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Detenidos</a:t>
                      </a:r>
                      <a:endParaRPr lang="es-MX" sz="36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?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?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771530">
                <a:tc>
                  <a:txBody>
                    <a:bodyPr/>
                    <a:lstStyle/>
                    <a:p>
                      <a:pPr algn="l" fontAlgn="b"/>
                      <a:r>
                        <a:rPr lang="es-MX" sz="36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Auto de Formal Prisión</a:t>
                      </a:r>
                      <a:endParaRPr lang="es-MX" sz="36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?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?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771530">
                <a:tc>
                  <a:txBody>
                    <a:bodyPr/>
                    <a:lstStyle/>
                    <a:p>
                      <a:pPr algn="l" fontAlgn="b"/>
                      <a:r>
                        <a:rPr lang="es-MX" sz="36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Auto de </a:t>
                      </a:r>
                      <a:r>
                        <a:rPr lang="es-MX" sz="3600" b="1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Libertad</a:t>
                      </a:r>
                      <a:endParaRPr lang="es-MX" sz="36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?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?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44000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09157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Título"/>
          <p:cNvSpPr txBox="1">
            <a:spLocks/>
          </p:cNvSpPr>
          <p:nvPr/>
        </p:nvSpPr>
        <p:spPr>
          <a:xfrm>
            <a:off x="107504" y="44624"/>
            <a:ext cx="6984776" cy="575394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s-MX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Detenciones Relevantes</a:t>
            </a:r>
            <a:endParaRPr lang="es-MX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j-ea"/>
              <a:cs typeface="Arial" pitchFamily="34" charset="0"/>
            </a:endParaRPr>
          </a:p>
        </p:txBody>
      </p:sp>
      <p:graphicFrame>
        <p:nvGraphicFramePr>
          <p:cNvPr id="19" name="18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4869196"/>
              </p:ext>
            </p:extLst>
          </p:nvPr>
        </p:nvGraphicFramePr>
        <p:xfrm>
          <a:off x="1619671" y="1412776"/>
          <a:ext cx="7272809" cy="3792225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{D7AC3CCA-C797-4891-BE02-D94E43425B78}</a:tableStyleId>
              </a:tblPr>
              <a:tblGrid>
                <a:gridCol w="3672408"/>
                <a:gridCol w="1656184"/>
                <a:gridCol w="1944217"/>
              </a:tblGrid>
              <a:tr h="633252">
                <a:tc>
                  <a:txBody>
                    <a:bodyPr/>
                    <a:lstStyle/>
                    <a:p>
                      <a:pPr algn="ctr" fontAlgn="b"/>
                      <a:endParaRPr lang="es-MX" sz="3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9525" marT="9525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3600" b="1" u="none" strike="noStrike" dirty="0">
                          <a:solidFill>
                            <a:schemeClr val="bg1"/>
                          </a:solidFill>
                        </a:rPr>
                        <a:t>2010</a:t>
                      </a:r>
                      <a:endParaRPr lang="es-MX" sz="3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9525" marT="9525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3600" b="1" u="none" strike="noStrike" dirty="0" smtClean="0">
                          <a:solidFill>
                            <a:schemeClr val="bg1"/>
                          </a:solidFill>
                        </a:rPr>
                        <a:t>02/12/11</a:t>
                      </a:r>
                      <a:endParaRPr lang="es-MX" sz="3600" b="1" i="0" u="none" strike="noStrike" dirty="0" smtClean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9525" marT="9525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964413">
                <a:tc>
                  <a:txBody>
                    <a:bodyPr/>
                    <a:lstStyle/>
                    <a:p>
                      <a:pPr algn="l" fontAlgn="b"/>
                      <a:r>
                        <a:rPr lang="es-MX" sz="36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Objetivos </a:t>
                      </a:r>
                      <a:r>
                        <a:rPr lang="es-MX" sz="3600" b="1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Criminales</a:t>
                      </a:r>
                      <a:endParaRPr lang="es-MX" sz="36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000" b="1" u="none" strike="noStrike" dirty="0"/>
                        <a:t>143</a:t>
                      </a:r>
                      <a:endParaRPr lang="es-MX" sz="4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/>
                        <a:t>213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964413">
                <a:tc>
                  <a:txBody>
                    <a:bodyPr/>
                    <a:lstStyle/>
                    <a:p>
                      <a:pPr algn="l" fontAlgn="b"/>
                      <a:r>
                        <a:rPr lang="es-MX" sz="36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Autos de Formal Prisión</a:t>
                      </a:r>
                      <a:endParaRPr lang="es-MX" sz="36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72 %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82.6 %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964413">
                <a:tc>
                  <a:txBody>
                    <a:bodyPr/>
                    <a:lstStyle/>
                    <a:p>
                      <a:pPr algn="l" fontAlgn="b"/>
                      <a:r>
                        <a:rPr lang="es-MX" sz="36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Autos de Libertad</a:t>
                      </a:r>
                      <a:endParaRPr lang="es-MX" sz="36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28 %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17.4 %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4" name="3 Imagen" descr="GOBIERNO DEL ESTA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5263909"/>
            <a:ext cx="1413080" cy="11894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Título"/>
          <p:cNvSpPr txBox="1">
            <a:spLocks/>
          </p:cNvSpPr>
          <p:nvPr/>
        </p:nvSpPr>
        <p:spPr>
          <a:xfrm>
            <a:off x="107504" y="-27384"/>
            <a:ext cx="6984776" cy="575394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s-MX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Detenciones Relevantes</a:t>
            </a:r>
          </a:p>
          <a:p>
            <a:pPr>
              <a:defRPr/>
            </a:pPr>
            <a:r>
              <a:rPr lang="es-MX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Por la Federaci</a:t>
            </a:r>
            <a:r>
              <a:rPr lang="es-MX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ón</a:t>
            </a:r>
            <a:endParaRPr lang="es-MX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j-ea"/>
              <a:cs typeface="Arial" pitchFamily="34" charset="0"/>
            </a:endParaRPr>
          </a:p>
        </p:txBody>
      </p:sp>
      <p:graphicFrame>
        <p:nvGraphicFramePr>
          <p:cNvPr id="19" name="18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0628212"/>
              </p:ext>
            </p:extLst>
          </p:nvPr>
        </p:nvGraphicFramePr>
        <p:xfrm>
          <a:off x="1619671" y="1436975"/>
          <a:ext cx="7272809" cy="3792225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{D7AC3CCA-C797-4891-BE02-D94E43425B78}</a:tableStyleId>
              </a:tblPr>
              <a:tblGrid>
                <a:gridCol w="3672408"/>
                <a:gridCol w="1656184"/>
                <a:gridCol w="1944217"/>
              </a:tblGrid>
              <a:tr h="633252">
                <a:tc>
                  <a:txBody>
                    <a:bodyPr/>
                    <a:lstStyle/>
                    <a:p>
                      <a:pPr algn="ctr" fontAlgn="b"/>
                      <a:endParaRPr lang="es-MX" sz="3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9525" marT="9525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3600" b="1" u="none" strike="noStrike" dirty="0">
                          <a:solidFill>
                            <a:schemeClr val="bg1"/>
                          </a:solidFill>
                        </a:rPr>
                        <a:t>2010</a:t>
                      </a:r>
                      <a:endParaRPr lang="es-MX" sz="3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9525" marT="9525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3600" b="1" u="none" strike="noStrike" dirty="0" smtClean="0">
                          <a:solidFill>
                            <a:schemeClr val="bg1"/>
                          </a:solidFill>
                        </a:rPr>
                        <a:t>02/12/11</a:t>
                      </a:r>
                      <a:endParaRPr lang="es-MX" sz="3600" b="1" i="0" u="none" strike="noStrike" dirty="0" smtClean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9525" marT="9525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964413">
                <a:tc>
                  <a:txBody>
                    <a:bodyPr/>
                    <a:lstStyle/>
                    <a:p>
                      <a:pPr algn="l" fontAlgn="b"/>
                      <a:r>
                        <a:rPr lang="es-MX" sz="36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Objetivos </a:t>
                      </a:r>
                      <a:r>
                        <a:rPr lang="es-MX" sz="3600" b="1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Criminales</a:t>
                      </a:r>
                      <a:endParaRPr lang="es-MX" sz="36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000" b="1" u="none" strike="noStrike" dirty="0" smtClean="0"/>
                        <a:t>?</a:t>
                      </a:r>
                      <a:endParaRPr lang="es-MX" sz="4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?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964413">
                <a:tc>
                  <a:txBody>
                    <a:bodyPr/>
                    <a:lstStyle/>
                    <a:p>
                      <a:pPr algn="l" fontAlgn="b"/>
                      <a:r>
                        <a:rPr lang="es-MX" sz="36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Autos de Formal Prisión</a:t>
                      </a:r>
                      <a:endParaRPr lang="es-MX" sz="36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?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?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964413">
                <a:tc>
                  <a:txBody>
                    <a:bodyPr/>
                    <a:lstStyle/>
                    <a:p>
                      <a:pPr algn="l" fontAlgn="b"/>
                      <a:r>
                        <a:rPr lang="es-MX" sz="36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Autos de Libertad</a:t>
                      </a:r>
                      <a:endParaRPr lang="es-MX" sz="36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?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4400" b="1" u="none" strike="noStrike" dirty="0" smtClean="0"/>
                        <a:t>?</a:t>
                      </a:r>
                      <a:endParaRPr lang="es-MX" sz="4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4" name="3 Imagen" descr="GOBIERNO DEL ESTA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5263909"/>
            <a:ext cx="1413080" cy="1189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0150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 txBox="1">
            <a:spLocks/>
          </p:cNvSpPr>
          <p:nvPr/>
        </p:nvSpPr>
        <p:spPr>
          <a:xfrm>
            <a:off x="107504" y="-27384"/>
            <a:ext cx="7956376" cy="77787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s-MX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Averiguaciones </a:t>
            </a:r>
            <a:r>
              <a:rPr lang="es-MX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Previas</a:t>
            </a:r>
          </a:p>
          <a:p>
            <a:pPr>
              <a:defRPr/>
            </a:pPr>
            <a:r>
              <a:rPr lang="es-MX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eficiencia</a:t>
            </a:r>
            <a:endParaRPr lang="es-MX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j-ea"/>
              <a:cs typeface="Arial" pitchFamily="34" charset="0"/>
            </a:endParaRPr>
          </a:p>
        </p:txBody>
      </p:sp>
      <p:graphicFrame>
        <p:nvGraphicFramePr>
          <p:cNvPr id="9" name="8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5840123"/>
              </p:ext>
            </p:extLst>
          </p:nvPr>
        </p:nvGraphicFramePr>
        <p:xfrm>
          <a:off x="281608" y="2060848"/>
          <a:ext cx="8862392" cy="2520282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{D7AC3CCA-C797-4891-BE02-D94E43425B78}</a:tableStyleId>
              </a:tblPr>
              <a:tblGrid>
                <a:gridCol w="2736304"/>
                <a:gridCol w="1301552"/>
                <a:gridCol w="1539289"/>
                <a:gridCol w="1701071"/>
                <a:gridCol w="1584176"/>
              </a:tblGrid>
              <a:tr h="764649">
                <a:tc>
                  <a:txBody>
                    <a:bodyPr/>
                    <a:lstStyle/>
                    <a:p>
                      <a:pPr algn="ctr" fontAlgn="ctr"/>
                      <a:endParaRPr lang="es-MX" sz="2000" b="1" i="0" u="none" strike="noStrike" dirty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72000" marR="6959" marT="6959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3200" b="1" i="0" u="none" strike="noStrike" dirty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72000" marR="6959" marT="6959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3200" b="1" u="none" strike="noStrike" dirty="0">
                          <a:solidFill>
                            <a:schemeClr val="bg1"/>
                          </a:solidFill>
                        </a:rPr>
                        <a:t>2009</a:t>
                      </a:r>
                      <a:endParaRPr lang="es-MX" sz="3200" b="1" i="0" u="none" strike="noStrike" dirty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72000" marR="6959" marT="6959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3200" b="1" u="none" strike="noStrike">
                          <a:solidFill>
                            <a:schemeClr val="bg1"/>
                          </a:solidFill>
                        </a:rPr>
                        <a:t>2010</a:t>
                      </a:r>
                      <a:endParaRPr lang="es-MX" sz="3200" b="1" i="0" u="none" strike="noStrike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72000" marR="6959" marT="6959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2400" b="1" u="none" strike="noStrike" dirty="0" smtClean="0">
                          <a:solidFill>
                            <a:schemeClr val="bg1"/>
                          </a:solidFill>
                        </a:rPr>
                        <a:t>02/12/11</a:t>
                      </a:r>
                      <a:endParaRPr lang="es-MX" sz="2400" b="1" i="0" u="none" strike="noStrike" dirty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72000" marR="6959" marT="6959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1755633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2800" b="1" i="0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</a:rPr>
                        <a:t>Eficiencia</a:t>
                      </a:r>
                    </a:p>
                    <a:p>
                      <a:pPr algn="ctr" rtl="0" fontAlgn="ctr"/>
                      <a:r>
                        <a:rPr lang="es-MX" sz="2800" b="1" i="0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</a:rPr>
                        <a:t>Averiguaciones</a:t>
                      </a:r>
                      <a:r>
                        <a:rPr lang="es-MX" sz="2800" b="1" i="0" u="none" strike="noStrike" baseline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</a:rPr>
                        <a:t> en tr</a:t>
                      </a:r>
                      <a:r>
                        <a:rPr lang="es-MX" sz="2800" b="1" i="0" u="none" strike="noStrike" baseline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</a:rPr>
                        <a:t>ámite</a:t>
                      </a:r>
                      <a:r>
                        <a:rPr lang="es-MX" sz="2800" b="1" i="0" u="none" strike="noStrike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</a:rPr>
                        <a:t> </a:t>
                      </a:r>
                      <a:endParaRPr lang="es-MX" sz="28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/>
                      </a:endParaRPr>
                    </a:p>
                  </a:txBody>
                  <a:tcPr marL="72000" marR="6959" marT="6959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MX" sz="3000" b="1" i="0" u="none" strike="noStrike" dirty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72000" marR="6959" marT="6959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3000" b="1" i="0" u="none" strike="noStrike" dirty="0" smtClean="0">
                          <a:solidFill>
                            <a:schemeClr val="bg1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23.54%</a:t>
                      </a:r>
                      <a:endParaRPr lang="es-MX" sz="3000" b="1" i="0" u="none" strike="noStrike" dirty="0">
                        <a:solidFill>
                          <a:schemeClr val="bg1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/>
                      </a:endParaRPr>
                    </a:p>
                  </a:txBody>
                  <a:tcPr marL="72000" marR="6959" marT="6959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3000" b="1" i="0" u="none" strike="noStrike" dirty="0" smtClean="0">
                          <a:solidFill>
                            <a:schemeClr val="bg1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39%</a:t>
                      </a:r>
                      <a:endParaRPr lang="es-MX" sz="3000" b="1" i="0" u="none" strike="noStrike" dirty="0">
                        <a:solidFill>
                          <a:schemeClr val="bg1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/>
                      </a:endParaRPr>
                    </a:p>
                  </a:txBody>
                  <a:tcPr marL="72000" marR="6959" marT="6959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3000" b="1" i="0" u="none" strike="noStrike" dirty="0" smtClean="0">
                          <a:solidFill>
                            <a:schemeClr val="bg1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58%</a:t>
                      </a:r>
                      <a:endParaRPr lang="es-MX" sz="3000" b="1" i="0" u="none" strike="noStrike" dirty="0">
                        <a:solidFill>
                          <a:schemeClr val="bg1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/>
                      </a:endParaRPr>
                    </a:p>
                  </a:txBody>
                  <a:tcPr marL="72000" marR="6959" marT="6959" marB="0" anchor="ctr"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07813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5"/>
          <p:cNvSpPr>
            <a:spLocks noChangeArrowheads="1"/>
          </p:cNvSpPr>
          <p:nvPr/>
        </p:nvSpPr>
        <p:spPr bwMode="auto">
          <a:xfrm>
            <a:off x="357158" y="116632"/>
            <a:ext cx="6551614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Propuesta</a:t>
            </a:r>
            <a:endParaRPr lang="es-E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291" name="Text Box 6"/>
          <p:cNvSpPr txBox="1">
            <a:spLocks noChangeArrowheads="1"/>
          </p:cNvSpPr>
          <p:nvPr/>
        </p:nvSpPr>
        <p:spPr bwMode="auto">
          <a:xfrm>
            <a:off x="971600" y="1616601"/>
            <a:ext cx="7776864" cy="4001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71500" indent="-571500" algn="just">
              <a:buFont typeface="Arial"/>
              <a:buChar char="•"/>
            </a:pPr>
            <a:r>
              <a:rPr lang="es-MX" sz="4400" dirty="0" smtClean="0">
                <a:latin typeface="Arial" pitchFamily="34" charset="0"/>
                <a:cs typeface="Arial" pitchFamily="34" charset="0"/>
              </a:rPr>
              <a:t>Informaci</a:t>
            </a:r>
            <a:r>
              <a:rPr lang="es-MX" sz="4400" dirty="0" smtClean="0">
                <a:latin typeface="Arial" pitchFamily="34" charset="0"/>
                <a:cs typeface="Arial" pitchFamily="34" charset="0"/>
              </a:rPr>
              <a:t>ón </a:t>
            </a:r>
            <a:r>
              <a:rPr lang="es-MX" sz="4400" dirty="0" smtClean="0">
                <a:latin typeface="Arial" pitchFamily="34" charset="0"/>
                <a:cs typeface="Arial" pitchFamily="34" charset="0"/>
              </a:rPr>
              <a:t> a las entidades federativas</a:t>
            </a:r>
          </a:p>
          <a:p>
            <a:pPr algn="just"/>
            <a:endParaRPr lang="es-MX" sz="1600" dirty="0" smtClean="0">
              <a:latin typeface="Arial" pitchFamily="34" charset="0"/>
              <a:cs typeface="Arial" pitchFamily="34" charset="0"/>
            </a:endParaRPr>
          </a:p>
          <a:p>
            <a:pPr marL="571500" indent="-571500" algn="just">
              <a:buFont typeface="Arial"/>
              <a:buChar char="•"/>
            </a:pPr>
            <a:r>
              <a:rPr lang="es-MX" sz="4400" dirty="0">
                <a:latin typeface="Arial" pitchFamily="34" charset="0"/>
                <a:cs typeface="Arial" pitchFamily="34" charset="0"/>
              </a:rPr>
              <a:t>I</a:t>
            </a:r>
            <a:r>
              <a:rPr lang="es-MX" sz="4400" dirty="0" smtClean="0">
                <a:latin typeface="Arial" pitchFamily="34" charset="0"/>
                <a:cs typeface="Arial" pitchFamily="34" charset="0"/>
              </a:rPr>
              <a:t>ndices de eficiencia en el combate a la delincuencia organizada</a:t>
            </a:r>
            <a:endParaRPr lang="es-ES" sz="44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s-ES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6 Imagen" descr="GOBIERNO DEL ESTA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2" y="5119893"/>
            <a:ext cx="1584176" cy="13334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5"/>
          <p:cNvSpPr>
            <a:spLocks noChangeArrowheads="1"/>
          </p:cNvSpPr>
          <p:nvPr/>
        </p:nvSpPr>
        <p:spPr bwMode="auto">
          <a:xfrm>
            <a:off x="357158" y="116632"/>
            <a:ext cx="6551614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Propuesta</a:t>
            </a:r>
            <a:endParaRPr lang="es-E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291" name="Text Box 6"/>
          <p:cNvSpPr txBox="1">
            <a:spLocks noChangeArrowheads="1"/>
          </p:cNvSpPr>
          <p:nvPr/>
        </p:nvSpPr>
        <p:spPr bwMode="auto">
          <a:xfrm>
            <a:off x="971600" y="1616601"/>
            <a:ext cx="7776864" cy="3077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71500" indent="-571500" algn="just">
              <a:buFont typeface="Arial"/>
              <a:buChar char="•"/>
            </a:pPr>
            <a:r>
              <a:rPr lang="es-ES_tradnl" sz="4400" dirty="0" smtClean="0">
                <a:latin typeface="Arial" pitchFamily="34" charset="0"/>
                <a:cs typeface="Arial" pitchFamily="34" charset="0"/>
              </a:rPr>
              <a:t>Que en las encuestas de percepci</a:t>
            </a:r>
            <a:r>
              <a:rPr lang="es-ES_tradnl" sz="4400" dirty="0" smtClean="0">
                <a:latin typeface="Arial" pitchFamily="34" charset="0"/>
                <a:cs typeface="Arial" pitchFamily="34" charset="0"/>
              </a:rPr>
              <a:t>ón de inseguridad se incorporen los delitos sobre el fuero federal</a:t>
            </a:r>
            <a:endParaRPr lang="es-ES" sz="44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s-ES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6 Imagen" descr="GOBIERNO DEL ESTA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2" y="5119893"/>
            <a:ext cx="1584176" cy="1333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9178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 Box 6"/>
          <p:cNvSpPr txBox="1">
            <a:spLocks noChangeArrowheads="1"/>
          </p:cNvSpPr>
          <p:nvPr/>
        </p:nvSpPr>
        <p:spPr bwMode="auto">
          <a:xfrm>
            <a:off x="1115616" y="1124744"/>
            <a:ext cx="7776864" cy="4154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s-MX" sz="4400" dirty="0" smtClean="0">
                <a:latin typeface="Arial" pitchFamily="34" charset="0"/>
                <a:cs typeface="Arial" pitchFamily="34" charset="0"/>
              </a:rPr>
              <a:t>Se requiere una </a:t>
            </a:r>
            <a:r>
              <a:rPr lang="es-MX" sz="4400" dirty="0" smtClean="0">
                <a:latin typeface="Arial" pitchFamily="34" charset="0"/>
                <a:cs typeface="Arial" pitchFamily="34" charset="0"/>
              </a:rPr>
              <a:t>ágil y pronta acción </a:t>
            </a:r>
            <a:r>
              <a:rPr lang="es-MX" sz="4400" dirty="0" smtClean="0">
                <a:latin typeface="Arial" pitchFamily="34" charset="0"/>
                <a:cs typeface="Arial" pitchFamily="34" charset="0"/>
              </a:rPr>
              <a:t>de las Delegaciones de la PGR, ya </a:t>
            </a:r>
            <a:r>
              <a:rPr lang="es-MX" sz="4400" dirty="0" smtClean="0">
                <a:latin typeface="Arial" pitchFamily="34" charset="0"/>
                <a:cs typeface="Arial" pitchFamily="34" charset="0"/>
              </a:rPr>
              <a:t>que en algunas ocasiones es </a:t>
            </a:r>
            <a:r>
              <a:rPr lang="es-MX" sz="4400" dirty="0" smtClean="0">
                <a:latin typeface="Arial" pitchFamily="34" charset="0"/>
                <a:cs typeface="Arial" pitchFamily="34" charset="0"/>
              </a:rPr>
              <a:t>tortuosa, </a:t>
            </a:r>
            <a:r>
              <a:rPr lang="es-MX" sz="4400" dirty="0" smtClean="0">
                <a:latin typeface="Arial" pitchFamily="34" charset="0"/>
                <a:cs typeface="Arial" pitchFamily="34" charset="0"/>
              </a:rPr>
              <a:t>lenta </a:t>
            </a:r>
            <a:r>
              <a:rPr lang="es-MX" sz="4400" dirty="0" smtClean="0">
                <a:latin typeface="Arial" pitchFamily="34" charset="0"/>
                <a:cs typeface="Arial" pitchFamily="34" charset="0"/>
              </a:rPr>
              <a:t>y desestimada la </a:t>
            </a:r>
            <a:r>
              <a:rPr lang="es-MX" sz="4400" dirty="0" smtClean="0">
                <a:latin typeface="Arial" pitchFamily="34" charset="0"/>
                <a:cs typeface="Arial" pitchFamily="34" charset="0"/>
              </a:rPr>
              <a:t>colaboración hacia el </a:t>
            </a:r>
            <a:r>
              <a:rPr lang="es-MX" sz="4400" dirty="0" smtClean="0">
                <a:latin typeface="Arial" pitchFamily="34" charset="0"/>
                <a:cs typeface="Arial" pitchFamily="34" charset="0"/>
              </a:rPr>
              <a:t>Estado</a:t>
            </a:r>
            <a:endParaRPr lang="es-ES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 rot="19455043">
            <a:off x="7731331" y="4906087"/>
            <a:ext cx="120815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700" b="1" dirty="0" smtClean="0">
                <a:solidFill>
                  <a:schemeClr val="bg1"/>
                </a:solidFill>
              </a:rPr>
              <a:t>LUGAR DE LOS HECHOS</a:t>
            </a:r>
            <a:endParaRPr lang="es-MX" sz="700" b="1" dirty="0">
              <a:solidFill>
                <a:schemeClr val="bg1"/>
              </a:solidFill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323528" y="188640"/>
            <a:ext cx="6551614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Propuesta</a:t>
            </a:r>
            <a:endParaRPr lang="es-E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8 Imagen" descr="GOBIERNO DEL ESTA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2" y="5119893"/>
            <a:ext cx="1584176" cy="13334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323528" y="2132856"/>
            <a:ext cx="882047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6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Información fuero común y federal</a:t>
            </a:r>
            <a:endParaRPr lang="es-MX" sz="6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475656" y="4149080"/>
            <a:ext cx="619268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000" b="1" dirty="0" smtClean="0">
                <a:solidFill>
                  <a:schemeClr val="bg1"/>
                </a:solidFill>
              </a:rPr>
              <a:t> </a:t>
            </a:r>
            <a:r>
              <a:rPr lang="es-MX" sz="3600" b="1" dirty="0" smtClean="0"/>
              <a:t>06 de diciembre de 2011, Ciudad de México.</a:t>
            </a:r>
            <a:endParaRPr lang="es-MX" sz="4000" b="1" dirty="0"/>
          </a:p>
        </p:txBody>
      </p:sp>
      <p:pic>
        <p:nvPicPr>
          <p:cNvPr id="5" name="4 Imagen" descr="GOBIERNO DEL ESTA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26308" y="68623"/>
            <a:ext cx="2110188" cy="1776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0749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Propuesta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9316</TotalTime>
  <Words>274</Words>
  <Application>Microsoft Macintosh PowerPoint</Application>
  <PresentationFormat>Presentación en pantalla (4:3)</PresentationFormat>
  <Paragraphs>100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Propuesta3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PGJE</dc:creator>
  <cp:lastModifiedBy>J. Guadalupe Torres Armenta</cp:lastModifiedBy>
  <cp:revision>1026</cp:revision>
  <dcterms:created xsi:type="dcterms:W3CDTF">2011-03-31T03:09:46Z</dcterms:created>
  <dcterms:modified xsi:type="dcterms:W3CDTF">2011-12-06T05:13:53Z</dcterms:modified>
</cp:coreProperties>
</file>