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4" r:id="rId3"/>
    <p:sldId id="257" r:id="rId4"/>
    <p:sldId id="263" r:id="rId5"/>
    <p:sldId id="258" r:id="rId6"/>
    <p:sldId id="259" r:id="rId7"/>
    <p:sldId id="260" r:id="rId8"/>
  </p:sldIdLst>
  <p:sldSz cx="9144000" cy="6858000" type="screen4x3"/>
  <p:notesSz cx="6797675" cy="9928225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432" autoAdjust="0"/>
    <p:restoredTop sz="94709" autoAdjust="0"/>
  </p:normalViewPr>
  <p:slideViewPr>
    <p:cSldViewPr showGuides="1">
      <p:cViewPr varScale="1">
        <p:scale>
          <a:sx n="70" d="100"/>
          <a:sy n="70" d="100"/>
        </p:scale>
        <p:origin x="-372" y="-90"/>
      </p:cViewPr>
      <p:guideLst>
        <p:guide orient="horz" pos="3793"/>
        <p:guide pos="24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34"/>
    </p:cViewPr>
  </p:sorterViewPr>
  <p:notesViewPr>
    <p:cSldViewPr showGuides="1">
      <p:cViewPr varScale="1">
        <p:scale>
          <a:sx n="53" d="100"/>
          <a:sy n="53" d="100"/>
        </p:scale>
        <p:origin x="-1794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BD1D8B-CE66-4B4F-993F-F89257028EEA}" type="datetimeFigureOut">
              <a:rPr lang="es-MX" smtClean="0"/>
              <a:pPr/>
              <a:t>22/03/2010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C399C-4A8F-4F71-ABEB-A67455150BF4}" type="slidenum">
              <a:rPr lang="es-MX" smtClean="0"/>
              <a:pPr/>
              <a:t>‹Nº›</a:t>
            </a:fld>
            <a:endParaRPr lang="es-MX"/>
          </a:p>
        </p:txBody>
      </p:sp>
      <p:pic>
        <p:nvPicPr>
          <p:cNvPr id="6" name="Picture 2" descr="LOGOIZQUIERDO.wm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422161"/>
            <a:ext cx="470173" cy="50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C672BD-0D87-40E0-A593-EA9C547F4F5D}" type="datetimeFigureOut">
              <a:rPr lang="es-MX" smtClean="0"/>
              <a:pPr/>
              <a:t>22/03/2010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AA8101-B07F-48F0-B790-D6BCFE9CCF9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AF40-C1A0-4944-BC06-37ED129FCD66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4F6B9-E89D-465E-B78E-89704A341C80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700FA-7F44-4B32-B83A-C72203972836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76CE-6F05-48F3-8344-CFF1B6AC960E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5297E-49E8-49F7-BC96-AAED415433D3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E0F15-70B6-405E-B8A6-3B87D32D13B1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512FA-8425-4D4B-9150-0F743D6144EE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283B-5696-4526-A6A6-FCE05EB41FAF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DB1C2-8F1D-44A2-9CF7-FA00D7BB0C77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600F1-C5DB-420A-B2F2-43429654F077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E6116-EBC2-4CB7-B919-6E46447660C8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F6EBE-FED2-496A-AF10-1EE2657C1976}" type="datetime1">
              <a:rPr lang="es-MX" smtClean="0"/>
              <a:pPr/>
              <a:t>22/03/2010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1A2F0-19FB-42F2-B8B7-5DCC66B397A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4"/>
          <p:cNvSpPr txBox="1">
            <a:spLocks noChangeArrowheads="1"/>
          </p:cNvSpPr>
          <p:nvPr/>
        </p:nvSpPr>
        <p:spPr bwMode="auto">
          <a:xfrm>
            <a:off x="428596" y="2428868"/>
            <a:ext cx="821537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/>
              <a:t>INTERVENCIÓN DEL </a:t>
            </a:r>
          </a:p>
          <a:p>
            <a:pPr algn="ctr"/>
            <a:r>
              <a:rPr lang="es-ES" sz="3200" b="1" dirty="0" smtClean="0"/>
              <a:t>LIC. MARCELO EBRARD CASAUBON</a:t>
            </a:r>
          </a:p>
          <a:p>
            <a:pPr algn="ctr"/>
            <a:r>
              <a:rPr lang="es-ES" sz="3200" b="1" dirty="0" smtClean="0"/>
              <a:t>JEFE DE GOBIERNO DEL DISTRITO FEDERAL</a:t>
            </a:r>
          </a:p>
          <a:p>
            <a:pPr algn="r"/>
            <a:endParaRPr lang="es-ES" sz="3600" b="1" dirty="0">
              <a:latin typeface="Calibri" pitchFamily="34" charset="0"/>
            </a:endParaRPr>
          </a:p>
          <a:p>
            <a:pPr algn="r"/>
            <a:endParaRPr lang="es-ES" sz="2000" b="1" dirty="0" smtClean="0">
              <a:latin typeface="Calibri" pitchFamily="34" charset="0"/>
            </a:endParaRPr>
          </a:p>
          <a:p>
            <a:pPr algn="r"/>
            <a:r>
              <a:rPr lang="es-ES" sz="2000" b="1" dirty="0" smtClean="0">
                <a:latin typeface="Calibri" pitchFamily="34" charset="0"/>
              </a:rPr>
              <a:t>Morelia, Michoacán </a:t>
            </a:r>
          </a:p>
          <a:p>
            <a:pPr algn="r"/>
            <a:r>
              <a:rPr lang="es-ES" sz="2000" b="1" dirty="0" smtClean="0">
                <a:latin typeface="Calibri" pitchFamily="34" charset="0"/>
              </a:rPr>
              <a:t>23 de marzo 2010</a:t>
            </a:r>
            <a:endParaRPr lang="es-MX" sz="2000" b="1" dirty="0">
              <a:latin typeface="Calibri" pitchFamily="34" charset="0"/>
            </a:endParaRPr>
          </a:p>
        </p:txBody>
      </p:sp>
      <p:cxnSp>
        <p:nvCxnSpPr>
          <p:cNvPr id="15" name="14 Conector recto"/>
          <p:cNvCxnSpPr/>
          <p:nvPr/>
        </p:nvCxnSpPr>
        <p:spPr>
          <a:xfrm flipV="1">
            <a:off x="857224" y="4526202"/>
            <a:ext cx="7675158" cy="659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3" name="Imagen 2" descr="CONA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0080" y="5644710"/>
            <a:ext cx="66008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LOGODERECHOCOLOR.wm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5715016"/>
            <a:ext cx="57150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0" descr="LOGOCOLOR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785794"/>
            <a:ext cx="2167482" cy="11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2910" y="1357298"/>
            <a:ext cx="8215370" cy="4829196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2800" b="1" dirty="0" smtClean="0"/>
              <a:t>Para continuar cumpliendo con nuestros compromisos en esta materia se requieren: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16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2800" b="1" dirty="0" smtClean="0"/>
              <a:t>4  DECISIONES ,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es-MX" sz="28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2800" b="1" dirty="0" smtClean="0"/>
              <a:t>4  FECHAS COMPROMISO; y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es-MX" sz="2800" b="1" dirty="0" smtClean="0"/>
          </a:p>
          <a:p>
            <a:pPr marL="514350" indent="-514350" algn="just">
              <a:spcBef>
                <a:spcPts val="600"/>
              </a:spcBef>
              <a:spcAft>
                <a:spcPts val="600"/>
              </a:spcAft>
              <a:buAutoNum type="arabicPlain" startAt="4"/>
            </a:pPr>
            <a:r>
              <a:rPr lang="es-MX" sz="2800" b="1" dirty="0" smtClean="0"/>
              <a:t>INVERSIONES. </a:t>
            </a:r>
          </a:p>
          <a:p>
            <a:pPr marL="514350" indent="-514350" algn="just">
              <a:spcBef>
                <a:spcPts val="600"/>
              </a:spcBef>
              <a:spcAft>
                <a:spcPts val="600"/>
              </a:spcAft>
              <a:buAutoNum type="arabicPlain" startAt="4"/>
            </a:pPr>
            <a:endParaRPr lang="es-MX" sz="2800" b="1" dirty="0" smtClean="0"/>
          </a:p>
          <a:p>
            <a:pPr marL="514350" indent="-514350"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28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1400" dirty="0"/>
          </a:p>
        </p:txBody>
      </p:sp>
      <p:cxnSp>
        <p:nvCxnSpPr>
          <p:cNvPr id="7" name="6 Conector recto"/>
          <p:cNvCxnSpPr/>
          <p:nvPr/>
        </p:nvCxnSpPr>
        <p:spPr>
          <a:xfrm>
            <a:off x="1928794" y="1214422"/>
            <a:ext cx="5857916" cy="0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2800" b="1" dirty="0" smtClean="0"/>
              <a:t>LA PROPUESTA ES :</a:t>
            </a:r>
            <a:endParaRPr lang="es-MX" sz="2800" b="1" dirty="0"/>
          </a:p>
        </p:txBody>
      </p:sp>
      <p:pic>
        <p:nvPicPr>
          <p:cNvPr id="5" name="Imagen 2" descr="CONA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0080" y="5644710"/>
            <a:ext cx="66008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LOGODERECHOCOLOR.wm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5715016"/>
            <a:ext cx="57150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8662" y="1743076"/>
            <a:ext cx="7786742" cy="3686188"/>
          </a:xfrm>
        </p:spPr>
        <p:txBody>
          <a:bodyPr>
            <a:normAutofit fontScale="92500"/>
          </a:bodyPr>
          <a:lstStyle/>
          <a:p>
            <a:pPr marL="0" indent="20638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s-MX" sz="2800" b="1" dirty="0" smtClean="0"/>
              <a:t>  Realizar una ENCUESTA NACIONAL</a:t>
            </a:r>
          </a:p>
          <a:p>
            <a:pPr marL="0" indent="20638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s-MX" sz="2800" b="1" dirty="0" smtClean="0"/>
              <a:t>  Adoptar un TABLERO DE CONTROL DE PROCESOS</a:t>
            </a:r>
          </a:p>
          <a:p>
            <a:pPr marL="0" indent="20638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s-MX" sz="2800" b="1" dirty="0" smtClean="0"/>
              <a:t>  Integrar una BASE DE DATOS HOMOLOGADOS</a:t>
            </a:r>
          </a:p>
          <a:p>
            <a:pPr marL="400050" lvl="1" indent="20638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MX" sz="2400" b="1" dirty="0" smtClean="0"/>
              <a:t> Generar y Reportar Índices Delictivos del Fuero Común </a:t>
            </a:r>
          </a:p>
          <a:p>
            <a:pPr marL="0" lvl="1" indent="20638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s-MX" b="1" dirty="0" smtClean="0"/>
              <a:t>  Respaldo del Grupo Técnico</a:t>
            </a:r>
          </a:p>
          <a:p>
            <a:pPr marL="400050" lvl="1" indent="20638">
              <a:spcBef>
                <a:spcPts val="600"/>
              </a:spcBef>
              <a:spcAft>
                <a:spcPts val="600"/>
              </a:spcAft>
            </a:pPr>
            <a:endParaRPr lang="es-MX" sz="24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1400" dirty="0"/>
          </a:p>
        </p:txBody>
      </p:sp>
      <p:cxnSp>
        <p:nvCxnSpPr>
          <p:cNvPr id="7" name="6 Conector recto"/>
          <p:cNvCxnSpPr/>
          <p:nvPr/>
        </p:nvCxnSpPr>
        <p:spPr>
          <a:xfrm>
            <a:off x="1928794" y="1214422"/>
            <a:ext cx="5857916" cy="0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 fontScale="90000"/>
          </a:bodyPr>
          <a:lstStyle/>
          <a:p>
            <a:r>
              <a:rPr lang="es-MX" sz="2800" b="1" dirty="0" smtClean="0"/>
              <a:t>Estrategia en Materia de Evaluación Integral </a:t>
            </a:r>
            <a:br>
              <a:rPr lang="es-MX" sz="2800" b="1" dirty="0" smtClean="0"/>
            </a:br>
            <a:r>
              <a:rPr lang="es-MX" sz="2800" b="1" dirty="0" smtClean="0"/>
              <a:t>de la Seguridad Pública</a:t>
            </a:r>
            <a:br>
              <a:rPr lang="es-MX" sz="2800" b="1" dirty="0" smtClean="0"/>
            </a:br>
            <a:endParaRPr lang="es-MX" sz="2800" b="1" dirty="0"/>
          </a:p>
        </p:txBody>
      </p:sp>
      <p:pic>
        <p:nvPicPr>
          <p:cNvPr id="5" name="Imagen 2" descr="CONA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0080" y="5644710"/>
            <a:ext cx="66008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LOGODERECHOCOLOR.wm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5715016"/>
            <a:ext cx="57150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8662" y="1470706"/>
            <a:ext cx="7786742" cy="4387186"/>
          </a:xfrm>
        </p:spPr>
        <p:txBody>
          <a:bodyPr>
            <a:normAutofit fontScale="85000" lnSpcReduction="20000"/>
          </a:bodyPr>
          <a:lstStyle/>
          <a:p>
            <a:pPr marL="0" indent="20638"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2800" dirty="0" smtClean="0"/>
              <a:t>Se propone realizar una Encuesta a Nivel Nacional con la participación de las </a:t>
            </a:r>
            <a:r>
              <a:rPr lang="es-MX" sz="2800" b="1" dirty="0" smtClean="0"/>
              <a:t>32 entidades federativas</a:t>
            </a:r>
            <a:r>
              <a:rPr lang="es-MX" sz="2800" dirty="0" smtClean="0"/>
              <a:t>.</a:t>
            </a:r>
          </a:p>
          <a:p>
            <a:pPr marL="0" indent="20638">
              <a:spcBef>
                <a:spcPts val="600"/>
              </a:spcBef>
              <a:spcAft>
                <a:spcPts val="600"/>
              </a:spcAft>
              <a:buNone/>
            </a:pPr>
            <a:endParaRPr lang="es-MX" sz="800" b="1" dirty="0" smtClean="0"/>
          </a:p>
          <a:p>
            <a:pPr marL="0" indent="20638"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2800" dirty="0" smtClean="0"/>
              <a:t>Tamaño Muestra:   		</a:t>
            </a:r>
            <a:r>
              <a:rPr lang="es-MX" sz="2800" b="1" dirty="0" smtClean="0"/>
              <a:t>40 </a:t>
            </a:r>
            <a:r>
              <a:rPr lang="es-MX" sz="2800" b="1" dirty="0" smtClean="0">
                <a:latin typeface="Corbel" pitchFamily="34" charset="0"/>
              </a:rPr>
              <a:t>mil</a:t>
            </a:r>
            <a:r>
              <a:rPr lang="es-MX" sz="2800" b="1" dirty="0" smtClean="0"/>
              <a:t> hogares </a:t>
            </a:r>
          </a:p>
          <a:p>
            <a:pPr marL="0" indent="20638">
              <a:spcBef>
                <a:spcPts val="600"/>
              </a:spcBef>
              <a:spcAft>
                <a:spcPts val="600"/>
              </a:spcAft>
              <a:buNone/>
            </a:pPr>
            <a:endParaRPr lang="es-MX" sz="1500" b="1" dirty="0" smtClean="0"/>
          </a:p>
          <a:p>
            <a:pPr marL="0" indent="20638"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2800" dirty="0" smtClean="0"/>
              <a:t>Inicio de levantamiento </a:t>
            </a:r>
            <a:r>
              <a:rPr lang="es-MX" sz="2800" b="1" dirty="0" smtClean="0"/>
              <a:t>: 	abril de 2010  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28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2800" dirty="0" smtClean="0"/>
              <a:t>Entrega de resultados:              </a:t>
            </a:r>
            <a:r>
              <a:rPr lang="es-MX" sz="2800" b="1" dirty="0" smtClean="0"/>
              <a:t>junio de 2010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28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2800" dirty="0" smtClean="0"/>
              <a:t>Inversión:   		             </a:t>
            </a:r>
            <a:r>
              <a:rPr lang="es-MX" sz="2800" b="1" dirty="0" smtClean="0"/>
              <a:t>600 mil pesos por entidad                       				federativa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28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28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28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28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1400" dirty="0"/>
          </a:p>
        </p:txBody>
      </p:sp>
      <p:cxnSp>
        <p:nvCxnSpPr>
          <p:cNvPr id="7" name="6 Conector recto"/>
          <p:cNvCxnSpPr/>
          <p:nvPr/>
        </p:nvCxnSpPr>
        <p:spPr>
          <a:xfrm>
            <a:off x="1928794" y="1214422"/>
            <a:ext cx="5857916" cy="0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2800" b="1" dirty="0" smtClean="0"/>
              <a:t>1. ENCUESTA NACIONAL </a:t>
            </a:r>
            <a:endParaRPr lang="es-MX" sz="2800" b="1" dirty="0"/>
          </a:p>
        </p:txBody>
      </p:sp>
      <p:pic>
        <p:nvPicPr>
          <p:cNvPr id="5" name="Imagen 2" descr="CONA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0080" y="5644710"/>
            <a:ext cx="66008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LOGODERECHOCOLOR.wm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5715016"/>
            <a:ext cx="57150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2910" y="1571612"/>
            <a:ext cx="8286808" cy="4929222"/>
          </a:xfrm>
        </p:spPr>
        <p:txBody>
          <a:bodyPr>
            <a:normAutofit/>
          </a:bodyPr>
          <a:lstStyle/>
          <a:p>
            <a:pPr marL="0" indent="20638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1600" dirty="0" smtClean="0"/>
              <a:t>La integración de un </a:t>
            </a:r>
            <a:r>
              <a:rPr lang="es-MX" sz="1600" b="1" dirty="0" smtClean="0"/>
              <a:t>Tablero de Control </a:t>
            </a:r>
            <a:r>
              <a:rPr lang="es-MX" sz="1600" dirty="0" smtClean="0"/>
              <a:t>de las </a:t>
            </a:r>
            <a:r>
              <a:rPr lang="es-MX" sz="1600" b="1" dirty="0" smtClean="0"/>
              <a:t>32 Entidades Federativas</a:t>
            </a:r>
            <a:r>
              <a:rPr lang="es-MX" sz="1600" dirty="0" smtClean="0"/>
              <a:t>, tendrá como objetivo la consolidación de bases de datos homologados en un mismo sitio, administrado por el Secretariado Técnico de la CONAGO.</a:t>
            </a:r>
          </a:p>
          <a:p>
            <a:pPr marL="0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s-MX" sz="1200" dirty="0" smtClean="0"/>
          </a:p>
          <a:p>
            <a:pPr marL="0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AutoNum type="alphaUcParenR"/>
            </a:pPr>
            <a:r>
              <a:rPr lang="es-MX" sz="1600" b="1" dirty="0" smtClean="0"/>
              <a:t> Características: </a:t>
            </a:r>
          </a:p>
          <a:p>
            <a:pPr marL="400050" lvl="1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MX" sz="1600" dirty="0" smtClean="0"/>
              <a:t> Integración de Registros Administrativos de las 32 Entidades Federativas </a:t>
            </a:r>
          </a:p>
          <a:p>
            <a:pPr marL="400050" lvl="1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MX" sz="1600" dirty="0" smtClean="0"/>
              <a:t> Integración del resultado de la Encuesta Nacional. </a:t>
            </a:r>
          </a:p>
          <a:p>
            <a:pPr marL="400050" lvl="1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MX" sz="1600" dirty="0" smtClean="0"/>
              <a:t> Integración de otras bases de datos.</a:t>
            </a:r>
          </a:p>
          <a:p>
            <a:pPr marL="0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s-MX" sz="1600" dirty="0" smtClean="0"/>
          </a:p>
          <a:p>
            <a:pPr marL="0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1600" b="1" dirty="0" smtClean="0"/>
              <a:t>B) Inicio de actividad:             Abril de 2010</a:t>
            </a:r>
          </a:p>
          <a:p>
            <a:pPr marL="0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s-MX" sz="1600" dirty="0" smtClean="0"/>
          </a:p>
          <a:p>
            <a:pPr marL="0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1600" b="1" dirty="0" smtClean="0"/>
              <a:t>C) Entrega de producto:         Mayo de 2010</a:t>
            </a:r>
          </a:p>
          <a:p>
            <a:pPr marL="0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s-MX" sz="1600" b="1" dirty="0" smtClean="0"/>
          </a:p>
          <a:p>
            <a:pPr marL="0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s-MX" sz="1600" b="1" dirty="0" smtClean="0"/>
              <a:t>D) Inversión:   </a:t>
            </a:r>
            <a:r>
              <a:rPr lang="es-MX" sz="1600" dirty="0" smtClean="0"/>
              <a:t>Del Sistema Nacional de Seguridad Pública </a:t>
            </a:r>
            <a:r>
              <a:rPr lang="es-MX" sz="1600" smtClean="0"/>
              <a:t>con el ITESM.</a:t>
            </a:r>
            <a:endParaRPr lang="es-MX" sz="1600" dirty="0" smtClean="0"/>
          </a:p>
          <a:p>
            <a:pPr marL="0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s-MX" sz="2600" b="1" dirty="0" smtClean="0"/>
          </a:p>
          <a:p>
            <a:pPr marL="0"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s-MX" sz="2600" b="1" dirty="0"/>
          </a:p>
        </p:txBody>
      </p:sp>
      <p:cxnSp>
        <p:nvCxnSpPr>
          <p:cNvPr id="7" name="6 Conector recto"/>
          <p:cNvCxnSpPr/>
          <p:nvPr/>
        </p:nvCxnSpPr>
        <p:spPr>
          <a:xfrm>
            <a:off x="785786" y="1214422"/>
            <a:ext cx="7358114" cy="1588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2800" b="1" dirty="0" smtClean="0"/>
              <a:t>2. INTEGRACIÓN DEL TABLERO DE CONTROL</a:t>
            </a:r>
            <a:endParaRPr lang="es-MX" sz="2800" b="1" dirty="0"/>
          </a:p>
        </p:txBody>
      </p:sp>
      <p:pic>
        <p:nvPicPr>
          <p:cNvPr id="9" name="Imagen 2" descr="CONA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0080" y="5644710"/>
            <a:ext cx="66008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LOGODERECHOCOLOR.wm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5715016"/>
            <a:ext cx="57150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6 Conector recto"/>
          <p:cNvCxnSpPr/>
          <p:nvPr/>
        </p:nvCxnSpPr>
        <p:spPr>
          <a:xfrm>
            <a:off x="1928794" y="1214422"/>
            <a:ext cx="5857916" cy="0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2800" b="1" dirty="0" smtClean="0"/>
              <a:t>3. BASE DE DATOS HOMOLOGADOS</a:t>
            </a:r>
            <a:endParaRPr lang="es-MX" sz="2800" b="1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500034" y="1428736"/>
            <a:ext cx="8286808" cy="471490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0" marR="0" lvl="0" indent="20638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s-MX" sz="2800" dirty="0" smtClean="0"/>
              <a:t>Esta base de datos reunirá las siguientes capas de información y definirá al </a:t>
            </a:r>
            <a:r>
              <a:rPr lang="es-MX" sz="2800" b="1" dirty="0" smtClean="0"/>
              <a:t>Índice Común de Delitos</a:t>
            </a:r>
            <a:r>
              <a:rPr lang="es-MX" sz="2800" dirty="0" smtClean="0"/>
              <a:t>:</a:t>
            </a:r>
            <a:endParaRPr kumimoji="0" lang="es-MX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20638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MX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20638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AutoNum type="alphaUcParenR"/>
              <a:tabLst/>
              <a:defRPr/>
            </a:pPr>
            <a:r>
              <a:rPr kumimoji="0" lang="es-MX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Características: </a:t>
            </a:r>
          </a:p>
          <a:p>
            <a:pPr marL="806450" marR="0" lvl="1" indent="-357188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s-MX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Integración de</a:t>
            </a:r>
            <a:r>
              <a:rPr kumimoji="0" lang="es-MX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los registros administrativos que contienen los “Delitos de Alto Impacto”.</a:t>
            </a:r>
          </a:p>
          <a:p>
            <a:pPr marL="806450" marR="0" lvl="1" indent="-357188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lang="es-MX" sz="2200" baseline="0" dirty="0" smtClean="0"/>
              <a:t>Medición</a:t>
            </a:r>
            <a:r>
              <a:rPr lang="es-MX" sz="2200" dirty="0" smtClean="0"/>
              <a:t> de efectividad de los Procesos.</a:t>
            </a:r>
          </a:p>
          <a:p>
            <a:pPr marL="806450" marR="0" lvl="1" indent="-357188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lang="es-MX" sz="2200" dirty="0" smtClean="0"/>
              <a:t>Evaluación de Programas y Proyectos de Mejoramiento.</a:t>
            </a:r>
            <a:r>
              <a:rPr lang="es-MX" sz="2200" baseline="0" dirty="0" smtClean="0"/>
              <a:t> </a:t>
            </a:r>
            <a:endParaRPr kumimoji="0" lang="es-MX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20638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MX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20638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B) Inicio de actividad:   mayo de 2010</a:t>
            </a:r>
          </a:p>
          <a:p>
            <a:pPr marL="0" marR="0" lvl="0" indent="20638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MX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20638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C) Entrega de producto:  julio de 2010</a:t>
            </a:r>
          </a:p>
          <a:p>
            <a:pPr marL="0" marR="0" lvl="0" indent="20638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MX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indent="20638" algn="just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s-MX" sz="2600" b="1" dirty="0" smtClean="0"/>
              <a:t>D) Inversión:  </a:t>
            </a:r>
            <a:r>
              <a:rPr lang="es-MX" sz="2600" dirty="0" smtClean="0"/>
              <a:t>No se requiere. Aportación del desarrollo por la PGJDF.</a:t>
            </a:r>
          </a:p>
          <a:p>
            <a:pPr marL="0" marR="0" lvl="0" indent="20638" algn="just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MX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Imagen 2" descr="CONA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0080" y="5644710"/>
            <a:ext cx="66008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LOGODERECHOCOLOR.wm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5715016"/>
            <a:ext cx="57150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1655300"/>
            <a:ext cx="8429684" cy="4274030"/>
          </a:xfrm>
        </p:spPr>
        <p:txBody>
          <a:bodyPr>
            <a:normAutofit fontScale="92500" lnSpcReduction="2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MX" sz="2800" dirty="0" smtClean="0"/>
              <a:t>El </a:t>
            </a:r>
            <a:r>
              <a:rPr lang="es-MX" sz="2800" b="1" dirty="0" smtClean="0"/>
              <a:t>Distrito Federal</a:t>
            </a:r>
            <a:r>
              <a:rPr lang="es-MX" sz="2800" dirty="0" smtClean="0"/>
              <a:t>, mantiene su compromiso de continuar con la coordinación del Grupo de Trabajo formado para este fin.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MX" sz="2800" dirty="0" smtClean="0"/>
              <a:t>Se continuarán los </a:t>
            </a:r>
            <a:r>
              <a:rPr lang="es-MX" sz="2800" b="1" dirty="0" smtClean="0"/>
              <a:t>trabajos con la Academia </a:t>
            </a:r>
            <a:r>
              <a:rPr lang="es-MX" sz="2800" dirty="0" smtClean="0"/>
              <a:t>(CIDE, ITESM, UNAM, </a:t>
            </a:r>
            <a:r>
              <a:rPr lang="es-MX" sz="2800" dirty="0" err="1" smtClean="0"/>
              <a:t>etc</a:t>
            </a:r>
            <a:r>
              <a:rPr lang="es-MX" sz="2800" dirty="0" smtClean="0"/>
              <a:t>) de manera conjunta para garantizar la calidad de los resultados.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MX" sz="2800" dirty="0" smtClean="0"/>
              <a:t>Se informará al Secretariado Ejecutivo del Sistema Nacional, previo a la próxima Reunión de la CONAGO.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MX" sz="2800" dirty="0" smtClean="0"/>
              <a:t>Se propone la </a:t>
            </a:r>
            <a:r>
              <a:rPr lang="es-MX" sz="2800" b="1" dirty="0" smtClean="0"/>
              <a:t>firma de un acuerdo </a:t>
            </a:r>
            <a:r>
              <a:rPr lang="es-MX" sz="2800" dirty="0" smtClean="0"/>
              <a:t>que nos facilite el intercambio de información entre las Entidades Federativas y que informe a la sociedad.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es-MX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endParaRPr lang="es-MX" sz="2800" b="1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endParaRPr lang="es-MX" sz="1400" dirty="0"/>
          </a:p>
        </p:txBody>
      </p:sp>
      <p:cxnSp>
        <p:nvCxnSpPr>
          <p:cNvPr id="7" name="6 Conector recto"/>
          <p:cNvCxnSpPr/>
          <p:nvPr/>
        </p:nvCxnSpPr>
        <p:spPr>
          <a:xfrm>
            <a:off x="1928794" y="1214422"/>
            <a:ext cx="5857916" cy="0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2800" b="1" dirty="0" smtClean="0"/>
              <a:t>4. RESPUESTA GRUPO TÉCNICO INTEGRADO </a:t>
            </a:r>
            <a:endParaRPr lang="es-MX" sz="2800" b="1" dirty="0"/>
          </a:p>
        </p:txBody>
      </p:sp>
      <p:pic>
        <p:nvPicPr>
          <p:cNvPr id="5" name="Imagen 2" descr="CONA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0080" y="5644710"/>
            <a:ext cx="66008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LOGODERECHOCOLOR.wm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5715016"/>
            <a:ext cx="57150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1101</TotalTime>
  <Words>402</Words>
  <Application>Microsoft Office PowerPoint</Application>
  <PresentationFormat>Presentación en pantalla (4:3)</PresentationFormat>
  <Paragraphs>67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LA PROPUESTA ES :</vt:lpstr>
      <vt:lpstr>Estrategia en Materia de Evaluación Integral  de la Seguridad Pública </vt:lpstr>
      <vt:lpstr>1. ENCUESTA NACIONAL </vt:lpstr>
      <vt:lpstr>2. INTEGRACIÓN DEL TABLERO DE CONTROL</vt:lpstr>
      <vt:lpstr>3. BASE DE DATOS HOMOLOGADOS</vt:lpstr>
      <vt:lpstr>4. RESPUESTA GRUPO TÉCNICO INTEGRADO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mgallardo</dc:creator>
  <cp:lastModifiedBy>WinXP SP3 LITE</cp:lastModifiedBy>
  <cp:revision>152</cp:revision>
  <dcterms:created xsi:type="dcterms:W3CDTF">2009-12-04T23:17:30Z</dcterms:created>
  <dcterms:modified xsi:type="dcterms:W3CDTF">2010-03-22T10:43:19Z</dcterms:modified>
</cp:coreProperties>
</file>