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2" r:id="rId7"/>
    <p:sldId id="273" r:id="rId8"/>
    <p:sldId id="271" r:id="rId9"/>
  </p:sldIdLst>
  <p:sldSz cx="9144000" cy="6858000" type="screen4x3"/>
  <p:notesSz cx="6858000" cy="9144000"/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87122"/>
    <a:srgbClr val="C1BA91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2616" autoAdjust="0"/>
    <p:restoredTop sz="94660"/>
  </p:normalViewPr>
  <p:slideViewPr>
    <p:cSldViewPr snapToGrid="0" snapToObjects="1">
      <p:cViewPr>
        <p:scale>
          <a:sx n="70" d="100"/>
          <a:sy n="70" d="100"/>
        </p:scale>
        <p:origin x="-804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33A2F9-8A4A-4FF4-BF49-205CF5A1F336}" type="datetimeFigureOut">
              <a:rPr lang="es-MX" smtClean="0"/>
              <a:pPr/>
              <a:t>12/07/2012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491FC1-0CF9-47F2-9846-236BE31BE00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35FB0-C18E-4D71-A5A3-FFB27F6CC3E8}" type="datetime1">
              <a:rPr lang="es-ES" smtClean="0"/>
              <a:pPr/>
              <a:t>12/07/2012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10FAF-5BFF-6141-9A4F-E559287F62F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562305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03A1B-04CD-4C7D-9B6B-4C5AA61C781C}" type="datetime1">
              <a:rPr lang="es-ES" smtClean="0"/>
              <a:pPr/>
              <a:t>12/07/2012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10FAF-5BFF-6141-9A4F-E559287F62F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330329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C5FDB-4E15-4450-88E7-F34A5FD2C487}" type="datetime1">
              <a:rPr lang="es-ES" smtClean="0"/>
              <a:pPr/>
              <a:t>12/07/2012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10FAF-5BFF-6141-9A4F-E559287F62F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4088457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BB00E-9C39-4CF2-A797-80BF1A85A994}" type="datetime1">
              <a:rPr lang="es-ES" smtClean="0"/>
              <a:pPr/>
              <a:t>12/07/2012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10FAF-5BFF-6141-9A4F-E559287F62F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930713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705BB-B9F8-4BF0-BA9D-F3AD88066414}" type="datetime1">
              <a:rPr lang="es-ES" smtClean="0"/>
              <a:pPr/>
              <a:t>12/07/2012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10FAF-5BFF-6141-9A4F-E559287F62F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514395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DB331-71A9-4E75-A008-7F5714C43C7E}" type="datetime1">
              <a:rPr lang="es-ES" smtClean="0"/>
              <a:pPr/>
              <a:t>12/07/2012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10FAF-5BFF-6141-9A4F-E559287F62F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2376599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CBBFE-14D1-4650-A942-B3789E527D48}" type="datetime1">
              <a:rPr lang="es-ES" smtClean="0"/>
              <a:pPr/>
              <a:t>12/07/2012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10FAF-5BFF-6141-9A4F-E559287F62F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972476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B8B62-5AAA-4B66-8CAB-E7DD2B33E872}" type="datetime1">
              <a:rPr lang="es-ES" smtClean="0"/>
              <a:pPr/>
              <a:t>12/07/2012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10FAF-5BFF-6141-9A4F-E559287F62F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375275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4445D-74F5-4FFD-96DE-A2F7F6CCAC8D}" type="datetime1">
              <a:rPr lang="es-ES" smtClean="0"/>
              <a:pPr/>
              <a:t>12/07/2012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10FAF-5BFF-6141-9A4F-E559287F62F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562886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0AEFF-3B5D-495A-938F-E7A2F81A644E}" type="datetime1">
              <a:rPr lang="es-ES" smtClean="0"/>
              <a:pPr/>
              <a:t>12/07/2012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10FAF-5BFF-6141-9A4F-E559287F62F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40920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0BEAF-8742-419E-B8A0-3264935DFE02}" type="datetime1">
              <a:rPr lang="es-ES" smtClean="0"/>
              <a:pPr/>
              <a:t>12/07/2012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10FAF-5BFF-6141-9A4F-E559287F62F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5298553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B0048-EBCB-4C5A-985C-2074C8D316E6}" type="datetime1">
              <a:rPr lang="es-ES" smtClean="0"/>
              <a:pPr/>
              <a:t>12/07/2012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B10FAF-5BFF-6141-9A4F-E559287F62F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820879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emf"/><Relationship Id="rId5" Type="http://schemas.openxmlformats.org/officeDocument/2006/relationships/image" Target="../media/image4.jpeg"/><Relationship Id="rId10" Type="http://schemas.openxmlformats.org/officeDocument/2006/relationships/image" Target="../media/image9.emf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B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20409"/>
          <a:stretch/>
        </p:blipFill>
        <p:spPr>
          <a:xfrm>
            <a:off x="3039144" y="4676064"/>
            <a:ext cx="1835696" cy="2191564"/>
          </a:xfrm>
          <a:prstGeom prst="rect">
            <a:avLst/>
          </a:prstGeom>
        </p:spPr>
      </p:pic>
      <p:pic>
        <p:nvPicPr>
          <p:cNvPr id="10" name="Imagen 9" descr="Cumbre_tajin_Indigenas-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1308" y="4685831"/>
            <a:ext cx="3272692" cy="2181795"/>
          </a:xfrm>
          <a:prstGeom prst="rect">
            <a:avLst/>
          </a:prstGeom>
        </p:spPr>
      </p:pic>
      <p:pic>
        <p:nvPicPr>
          <p:cNvPr id="11" name="Imagen 10" descr="1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1308" y="-1"/>
            <a:ext cx="3272692" cy="2343743"/>
          </a:xfrm>
          <a:prstGeom prst="rect">
            <a:avLst/>
          </a:prstGeom>
        </p:spPr>
      </p:pic>
      <p:pic>
        <p:nvPicPr>
          <p:cNvPr id="17" name="Imagen 16" descr="_FFF2591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847" y="2240163"/>
            <a:ext cx="3536462" cy="2456027"/>
          </a:xfrm>
          <a:prstGeom prst="rect">
            <a:avLst/>
          </a:prstGeom>
        </p:spPr>
      </p:pic>
      <p:pic>
        <p:nvPicPr>
          <p:cNvPr id="18" name="Imagen 17" descr="Nichos-11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769" y="-1"/>
            <a:ext cx="3586284" cy="2343743"/>
          </a:xfrm>
          <a:prstGeom prst="rect">
            <a:avLst/>
          </a:prstGeom>
        </p:spPr>
      </p:pic>
      <p:pic>
        <p:nvPicPr>
          <p:cNvPr id="23" name="Imagen 22" descr="_FFF7668.jpg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824" t="763" r="38820" b="16191"/>
          <a:stretch/>
        </p:blipFill>
        <p:spPr>
          <a:xfrm>
            <a:off x="-1" y="4676062"/>
            <a:ext cx="2354847" cy="2191566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10121" y="-1"/>
            <a:ext cx="1461187" cy="2343742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74840" y="4676063"/>
            <a:ext cx="996468" cy="2191564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898769" cy="2343742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48771" y="4676062"/>
            <a:ext cx="690373" cy="2191566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11407" y="2652803"/>
            <a:ext cx="1928829" cy="1599349"/>
          </a:xfrm>
          <a:prstGeom prst="rect">
            <a:avLst/>
          </a:prstGeom>
        </p:spPr>
      </p:pic>
      <p:pic>
        <p:nvPicPr>
          <p:cNvPr id="36" name="Imagen 3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48755" y="3192592"/>
            <a:ext cx="647700" cy="800100"/>
          </a:xfrm>
          <a:prstGeom prst="rect">
            <a:avLst/>
          </a:prstGeom>
        </p:spPr>
      </p:pic>
      <p:pic>
        <p:nvPicPr>
          <p:cNvPr id="37" name="Imagen 3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06447" y="3222595"/>
            <a:ext cx="1168400" cy="800100"/>
          </a:xfrm>
          <a:prstGeom prst="rect">
            <a:avLst/>
          </a:prstGeom>
        </p:spPr>
      </p:pic>
      <p:sp>
        <p:nvSpPr>
          <p:cNvPr id="15" name="1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10FAF-5BFF-6141-9A4F-E559287F62FD}" type="slidenum">
              <a:rPr lang="es-ES" smtClean="0"/>
              <a:pPr/>
              <a:t>1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4036931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1201615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409" y="6076458"/>
            <a:ext cx="745310" cy="617998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0308" y="6506378"/>
            <a:ext cx="7463692" cy="45719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1 Título"/>
          <p:cNvSpPr>
            <a:spLocks noGrp="1"/>
          </p:cNvSpPr>
          <p:nvPr>
            <p:ph type="title"/>
          </p:nvPr>
        </p:nvSpPr>
        <p:spPr>
          <a:xfrm>
            <a:off x="984355" y="211271"/>
            <a:ext cx="6829444" cy="857256"/>
          </a:xfrm>
          <a:ln>
            <a:noFill/>
          </a:ln>
        </p:spPr>
        <p:txBody>
          <a:bodyPr>
            <a:normAutofit/>
          </a:bodyPr>
          <a:lstStyle/>
          <a:p>
            <a:r>
              <a:rPr lang="es-MX" sz="4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 o n t e n i d o</a:t>
            </a:r>
            <a:endParaRPr lang="es-MX" sz="4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2 Marcador de contenido"/>
          <p:cNvSpPr>
            <a:spLocks noGrp="1"/>
          </p:cNvSpPr>
          <p:nvPr>
            <p:ph idx="1"/>
          </p:nvPr>
        </p:nvSpPr>
        <p:spPr>
          <a:xfrm>
            <a:off x="2894181" y="2359003"/>
            <a:ext cx="5567433" cy="540000"/>
          </a:xfrm>
          <a:noFill/>
          <a:ln>
            <a:solidFill>
              <a:srgbClr val="887122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marL="514350" indent="-514350">
              <a:buAutoNum type="arabicPeriod"/>
            </a:pPr>
            <a:r>
              <a:rPr lang="es-MX" sz="2800" b="1" dirty="0" smtClean="0">
                <a:latin typeface="Arial" pitchFamily="34" charset="0"/>
                <a:cs typeface="Arial" pitchFamily="34" charset="0"/>
              </a:rPr>
              <a:t>Antecedentes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2894181" y="3355081"/>
            <a:ext cx="5567433" cy="540000"/>
          </a:xfrm>
          <a:prstGeom prst="rect">
            <a:avLst/>
          </a:prstGeom>
          <a:noFill/>
          <a:ln>
            <a:solidFill>
              <a:srgbClr val="887122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>
            <a:normAutofit/>
          </a:bodyPr>
          <a:lstStyle/>
          <a:p>
            <a:pPr marL="514350" indent="-514350">
              <a:spcBef>
                <a:spcPct val="20000"/>
              </a:spcBef>
            </a:pPr>
            <a:r>
              <a:rPr lang="es-MX" sz="2800" b="1" dirty="0">
                <a:latin typeface="Arial" pitchFamily="34" charset="0"/>
                <a:cs typeface="Arial" pitchFamily="34" charset="0"/>
              </a:rPr>
              <a:t>2. 	</a:t>
            </a:r>
            <a:r>
              <a:rPr lang="es-MX" sz="2800" b="1" dirty="0" smtClean="0">
                <a:latin typeface="Arial" pitchFamily="34" charset="0"/>
                <a:cs typeface="Arial" pitchFamily="34" charset="0"/>
              </a:rPr>
              <a:t>Estructura y contenido</a:t>
            </a:r>
            <a:endParaRPr lang="es-MX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2894181" y="4345384"/>
            <a:ext cx="5567433" cy="540000"/>
          </a:xfrm>
          <a:prstGeom prst="rect">
            <a:avLst/>
          </a:prstGeom>
          <a:noFill/>
          <a:ln>
            <a:solidFill>
              <a:srgbClr val="887122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marL="514350" indent="-514350"/>
            <a:r>
              <a:rPr lang="es-MX" sz="2800" b="1" dirty="0" smtClean="0">
                <a:latin typeface="Arial" pitchFamily="34" charset="0"/>
                <a:cs typeface="Arial" pitchFamily="34" charset="0"/>
              </a:rPr>
              <a:t>3. 	Programa de trabajo</a:t>
            </a:r>
            <a:endParaRPr lang="es-MX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Imagen 1" descr="B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885" y="2008262"/>
            <a:ext cx="2141741" cy="321261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19580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573205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2 Marcador de contenido"/>
          <p:cNvSpPr>
            <a:spLocks noGrp="1"/>
          </p:cNvSpPr>
          <p:nvPr>
            <p:ph idx="1"/>
          </p:nvPr>
        </p:nvSpPr>
        <p:spPr>
          <a:xfrm>
            <a:off x="1639364" y="109179"/>
            <a:ext cx="5567433" cy="648000"/>
          </a:xfr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>
            <a:normAutofit/>
          </a:bodyPr>
          <a:lstStyle/>
          <a:p>
            <a:pPr marL="514350" indent="-514350" algn="ctr">
              <a:buAutoNum type="arabicPeriod"/>
            </a:pPr>
            <a:r>
              <a:rPr lang="es-MX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Antecedentes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257596" y="594722"/>
            <a:ext cx="8643998" cy="14311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es-MX" b="1" dirty="0" smtClean="0">
                <a:latin typeface="Arial" pitchFamily="34" charset="0"/>
                <a:ea typeface="KaiTi" pitchFamily="49" charset="-122"/>
                <a:cs typeface="Arial" pitchFamily="34" charset="0"/>
              </a:rPr>
              <a:t>a) Amplia consulta</a:t>
            </a:r>
          </a:p>
          <a:p>
            <a:pPr marL="273050" indent="-273050" algn="just" fontAlgn="auto"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Ø"/>
              <a:defRPr/>
            </a:pPr>
            <a:r>
              <a:rPr lang="es-MX" sz="1600" dirty="0" smtClean="0">
                <a:latin typeface="Arial" pitchFamily="34" charset="0"/>
                <a:ea typeface="KaiTi" pitchFamily="49" charset="-122"/>
                <a:cs typeface="Arial" pitchFamily="34" charset="0"/>
              </a:rPr>
              <a:t>El documento es </a:t>
            </a:r>
            <a:r>
              <a:rPr lang="es-MX" sz="1600" dirty="0">
                <a:latin typeface="Arial" pitchFamily="34" charset="0"/>
                <a:ea typeface="KaiTi" pitchFamily="49" charset="-122"/>
                <a:cs typeface="Arial" pitchFamily="34" charset="0"/>
              </a:rPr>
              <a:t>el resultado de una amplia </a:t>
            </a:r>
            <a:r>
              <a:rPr lang="es-MX" sz="1600" dirty="0" smtClean="0">
                <a:latin typeface="Arial" pitchFamily="34" charset="0"/>
                <a:ea typeface="KaiTi" pitchFamily="49" charset="-122"/>
                <a:cs typeface="Arial" pitchFamily="34" charset="0"/>
              </a:rPr>
              <a:t>consulta, tanto entre las entidades federativas como entre expertos, que se dio a partir de la aprobación de la creación de la Comisión en la </a:t>
            </a:r>
            <a:r>
              <a:rPr lang="es-MX" sz="1600" dirty="0">
                <a:solidFill>
                  <a:srgbClr val="000000"/>
                </a:solidFill>
                <a:latin typeface="Arial"/>
              </a:rPr>
              <a:t>XLI Reunión Plenaria de </a:t>
            </a:r>
            <a:r>
              <a:rPr lang="es-MX" sz="1600" dirty="0" smtClean="0">
                <a:solidFill>
                  <a:srgbClr val="000000"/>
                </a:solidFill>
                <a:latin typeface="Arial"/>
              </a:rPr>
              <a:t>Gobernadores de Monterrey, </a:t>
            </a:r>
            <a:r>
              <a:rPr lang="es-MX" sz="1600" dirty="0">
                <a:solidFill>
                  <a:srgbClr val="000000"/>
                </a:solidFill>
                <a:latin typeface="Arial"/>
              </a:rPr>
              <a:t>Nuevo </a:t>
            </a:r>
            <a:r>
              <a:rPr lang="es-MX" sz="1600" dirty="0" smtClean="0">
                <a:solidFill>
                  <a:srgbClr val="000000"/>
                </a:solidFill>
                <a:latin typeface="Arial"/>
              </a:rPr>
              <a:t>León</a:t>
            </a:r>
            <a:r>
              <a:rPr lang="es-MX" sz="1600" dirty="0" smtClean="0">
                <a:solidFill>
                  <a:srgbClr val="000000"/>
                </a:solidFill>
                <a:latin typeface="Arial" pitchFamily="34" charset="0"/>
                <a:ea typeface="KaiTi" pitchFamily="49" charset="-122"/>
                <a:cs typeface="Arial" pitchFamily="34" charset="0"/>
              </a:rPr>
              <a:t>, </a:t>
            </a:r>
            <a:r>
              <a:rPr lang="es-MX" sz="1600" dirty="0" smtClean="0">
                <a:solidFill>
                  <a:srgbClr val="000000"/>
                </a:solidFill>
                <a:latin typeface="Arial"/>
              </a:rPr>
              <a:t>el 27 de mayo de 2011. </a:t>
            </a:r>
            <a:endParaRPr lang="es-MX" sz="1600" dirty="0">
              <a:latin typeface="Arial" pitchFamily="34" charset="0"/>
              <a:ea typeface="KaiTi" pitchFamily="49" charset="-122"/>
              <a:cs typeface="Arial" pitchFamily="34" charset="0"/>
            </a:endParaRPr>
          </a:p>
        </p:txBody>
      </p:sp>
      <p:graphicFrame>
        <p:nvGraphicFramePr>
          <p:cNvPr id="15" name="14 Tabla"/>
          <p:cNvGraphicFramePr>
            <a:graphicFrameLocks noGrp="1"/>
          </p:cNvGraphicFramePr>
          <p:nvPr/>
        </p:nvGraphicFramePr>
        <p:xfrm>
          <a:off x="409433" y="2074465"/>
          <a:ext cx="8464864" cy="4557076"/>
        </p:xfrm>
        <a:graphic>
          <a:graphicData uri="http://schemas.openxmlformats.org/drawingml/2006/table">
            <a:tbl>
              <a:tblPr/>
              <a:tblGrid>
                <a:gridCol w="3957851"/>
                <a:gridCol w="1951629"/>
                <a:gridCol w="1323833"/>
                <a:gridCol w="1231551"/>
              </a:tblGrid>
              <a:tr h="450373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Actividad </a:t>
                      </a:r>
                    </a:p>
                  </a:txBody>
                  <a:tcPr marL="5489" marR="5489" marT="54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948A5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Lugar</a:t>
                      </a:r>
                    </a:p>
                  </a:txBody>
                  <a:tcPr marL="5489" marR="5489" marT="54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948A5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1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Núm. de </a:t>
                      </a:r>
                      <a:r>
                        <a:rPr lang="pt-BR" sz="1100" b="1" i="0" u="none" strike="noStrike" dirty="0" smtClean="0">
                          <a:solidFill>
                            <a:srgbClr val="FFFFFF"/>
                          </a:solidFill>
                          <a:latin typeface="Arial"/>
                        </a:rPr>
                        <a:t>estados participantes</a:t>
                      </a:r>
                      <a:endParaRPr lang="pt-BR" sz="1100" b="1" i="0" u="none" strike="noStrike" dirty="0">
                        <a:solidFill>
                          <a:srgbClr val="FFFFFF"/>
                        </a:solidFill>
                        <a:latin typeface="Arial"/>
                      </a:endParaRPr>
                    </a:p>
                  </a:txBody>
                  <a:tcPr marL="5489" marR="5489" marT="54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948A5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Fecha</a:t>
                      </a:r>
                    </a:p>
                  </a:txBody>
                  <a:tcPr marL="5489" marR="5489" marT="54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948A54"/>
                    </a:solidFill>
                  </a:tcPr>
                </a:tc>
              </a:tr>
              <a:tr h="557039">
                <a:tc>
                  <a:txBody>
                    <a:bodyPr/>
                    <a:lstStyle/>
                    <a:p>
                      <a:pPr algn="l" rtl="0" fontAlgn="ctr"/>
                      <a:r>
                        <a:rPr lang="es-MX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1.  Aprobación de la Creación de la Comisión de Desarrollo Social y Pueblos Indígenas en la XLI Reunión Plenaria de Gobernadores</a:t>
                      </a:r>
                    </a:p>
                  </a:txBody>
                  <a:tcPr marL="98795" marR="5489" marT="54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Monterrey, Nuevo León</a:t>
                      </a:r>
                    </a:p>
                  </a:txBody>
                  <a:tcPr marL="5489" marR="5489" marT="54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  <a:r>
                        <a:rPr lang="es-MX" sz="11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25 gobernadores y  7 representantes de gobernadores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489" marR="5489" marT="54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27 de mayo de 2011</a:t>
                      </a:r>
                    </a:p>
                  </a:txBody>
                  <a:tcPr marL="5489" marR="5489" marT="54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  <a:tr h="371360">
                <a:tc>
                  <a:txBody>
                    <a:bodyPr/>
                    <a:lstStyle/>
                    <a:p>
                      <a:pPr algn="l" rtl="0" fontAlgn="ctr"/>
                      <a:r>
                        <a:rPr lang="es-MX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2.  Reunión de trabajo con los enlaces estatales para construir la Agenda Básica de la Comisión</a:t>
                      </a:r>
                    </a:p>
                  </a:txBody>
                  <a:tcPr marL="98795" marR="5489" marT="54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Secretaría Técnica de la CONAGO, WTC, Ciudad de México</a:t>
                      </a:r>
                    </a:p>
                  </a:txBody>
                  <a:tcPr marL="5489" marR="5489" marT="54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15</a:t>
                      </a:r>
                    </a:p>
                  </a:txBody>
                  <a:tcPr marL="5489" marR="5489" marT="54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 de enero de 2012</a:t>
                      </a:r>
                    </a:p>
                  </a:txBody>
                  <a:tcPr marL="5489" marR="5489" marT="54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  <a:tr h="557039">
                <a:tc>
                  <a:txBody>
                    <a:bodyPr/>
                    <a:lstStyle/>
                    <a:p>
                      <a:pPr algn="l" rtl="0" fontAlgn="ctr"/>
                      <a:r>
                        <a:rPr lang="es-MX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3.  Presentación  y retroalimentación de la Agenda Básica ante los enlaces estatales, así como del Programa de Instalación de la Comisión a llevarse a cabo el 20 de marzo de 2012 </a:t>
                      </a:r>
                    </a:p>
                  </a:txBody>
                  <a:tcPr marL="98795" marR="5489" marT="54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Secretaría Técnica de la CONAGO, WTC, Ciudad de México</a:t>
                      </a:r>
                    </a:p>
                  </a:txBody>
                  <a:tcPr marL="5489" marR="5489" marT="54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5489" marR="5489" marT="54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 de marzo de 2012</a:t>
                      </a:r>
                    </a:p>
                  </a:txBody>
                  <a:tcPr marL="5489" marR="5489" marT="54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  <a:tr h="557039">
                <a:tc>
                  <a:txBody>
                    <a:bodyPr/>
                    <a:lstStyle/>
                    <a:p>
                      <a:pPr algn="l" rtl="0" fontAlgn="ctr"/>
                      <a:r>
                        <a:rPr lang="es-MX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4.  Panel de 14 expertos, participación de los enlaces estatales ante la Comisión e instalación de la Comisión de Desarrollo Social y Pueblos Indígenas</a:t>
                      </a:r>
                    </a:p>
                  </a:txBody>
                  <a:tcPr marL="98795" marR="5489" marT="54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Oaxaca de Juárez, Oaxaca</a:t>
                      </a:r>
                    </a:p>
                  </a:txBody>
                  <a:tcPr marL="5489" marR="5489" marT="54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489" marR="5489" marT="54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 de marzo de 2012</a:t>
                      </a:r>
                    </a:p>
                  </a:txBody>
                  <a:tcPr marL="5489" marR="5489" marT="54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  <a:tr h="742719">
                <a:tc>
                  <a:txBody>
                    <a:bodyPr/>
                    <a:lstStyle/>
                    <a:p>
                      <a:pPr algn="l" rtl="0" fontAlgn="ctr"/>
                      <a:r>
                        <a:rPr lang="es-MX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5.  Envío del diagnóstico y propuestas derivados de la participación de los panelistas del 20 de marzo, a los secretarios de desarrollo social de todos los estados y a 22 expertos nacionales, para su retroalimentación </a:t>
                      </a:r>
                    </a:p>
                  </a:txBody>
                  <a:tcPr marL="98795" marR="5489" marT="54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Vía electrónica</a:t>
                      </a:r>
                    </a:p>
                  </a:txBody>
                  <a:tcPr marL="5489" marR="5489" marT="54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32</a:t>
                      </a:r>
                    </a:p>
                  </a:txBody>
                  <a:tcPr marL="5489" marR="5489" marT="54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  de abril de 2012</a:t>
                      </a:r>
                    </a:p>
                  </a:txBody>
                  <a:tcPr marL="5489" marR="5489" marT="54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  <a:tr h="371360">
                <a:tc>
                  <a:txBody>
                    <a:bodyPr/>
                    <a:lstStyle/>
                    <a:p>
                      <a:pPr algn="l" rtl="0" fontAlgn="ctr"/>
                      <a:r>
                        <a:rPr lang="es-MX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6.  Presentación del documento de trabajo a los enlaces estatales ante la Comisión y retroalimentación </a:t>
                      </a:r>
                    </a:p>
                  </a:txBody>
                  <a:tcPr marL="98795" marR="5489" marT="54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Secretaría Técnica de la CONAGO, WTC, Ciudad de México</a:t>
                      </a:r>
                    </a:p>
                  </a:txBody>
                  <a:tcPr marL="5489" marR="5489" marT="54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</a:t>
                      </a:r>
                    </a:p>
                  </a:txBody>
                  <a:tcPr marL="5489" marR="5489" marT="54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30 de mayo de 2012</a:t>
                      </a:r>
                    </a:p>
                  </a:txBody>
                  <a:tcPr marL="5489" marR="5489" marT="54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  <a:tr h="557039">
                <a:tc>
                  <a:txBody>
                    <a:bodyPr/>
                    <a:lstStyle/>
                    <a:p>
                      <a:pPr algn="l" rtl="0" fontAlgn="ctr"/>
                      <a:r>
                        <a:rPr lang="es-MX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7.  Reunión de trabajo para el intercambio de experiencias en materia de legislaciones estatales, programas de fomento y reglas de operación para el desarrollo de pueblos indígenas</a:t>
                      </a:r>
                    </a:p>
                  </a:txBody>
                  <a:tcPr marL="98795" marR="5489" marT="54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Coordinación Estatal de la Tarahumara, Guachochi, Chihuahua. </a:t>
                      </a:r>
                    </a:p>
                  </a:txBody>
                  <a:tcPr marL="5489" marR="5489" marT="54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5489" marR="5489" marT="54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22 y 23 de junio de 2102</a:t>
                      </a:r>
                    </a:p>
                  </a:txBody>
                  <a:tcPr marL="5489" marR="5489" marT="54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10FAF-5BFF-6141-9A4F-E559287F62FD}" type="slidenum">
              <a:rPr lang="es-ES" smtClean="0"/>
              <a:pPr/>
              <a:t>3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574607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573205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60" y="6279269"/>
            <a:ext cx="612000" cy="507459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204" y="6642852"/>
            <a:ext cx="7848000" cy="48078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2 Marcador de contenido"/>
          <p:cNvSpPr>
            <a:spLocks noGrp="1"/>
          </p:cNvSpPr>
          <p:nvPr>
            <p:ph idx="1"/>
          </p:nvPr>
        </p:nvSpPr>
        <p:spPr>
          <a:xfrm>
            <a:off x="1639364" y="109179"/>
            <a:ext cx="5567433" cy="648000"/>
          </a:xfr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>
            <a:normAutofit/>
          </a:bodyPr>
          <a:lstStyle/>
          <a:p>
            <a:pPr marL="514350" indent="-514350" algn="ctr">
              <a:buAutoNum type="arabicPeriod"/>
            </a:pPr>
            <a:r>
              <a:rPr lang="es-MX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Antecedentes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291769" y="1887687"/>
            <a:ext cx="837456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b="1" dirty="0" smtClean="0">
                <a:latin typeface="Arial" pitchFamily="34" charset="0"/>
                <a:cs typeface="Arial" pitchFamily="34" charset="0"/>
              </a:rPr>
              <a:t>b) Alcance del documento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MX" sz="2000" dirty="0" smtClean="0"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 smtClean="0">
                <a:latin typeface="Arial" pitchFamily="34" charset="0"/>
                <a:cs typeface="Arial" pitchFamily="34" charset="0"/>
              </a:rPr>
              <a:t>El trabajo cumple </a:t>
            </a:r>
            <a:r>
              <a:rPr lang="es-MX" dirty="0">
                <a:latin typeface="Arial" pitchFamily="34" charset="0"/>
                <a:cs typeface="Arial" pitchFamily="34" charset="0"/>
              </a:rPr>
              <a:t>con los siguientes </a:t>
            </a:r>
            <a:r>
              <a:rPr lang="es-MX" dirty="0" smtClean="0">
                <a:latin typeface="Arial" pitchFamily="34" charset="0"/>
                <a:cs typeface="Arial" pitchFamily="34" charset="0"/>
              </a:rPr>
              <a:t>objetivos:</a:t>
            </a:r>
            <a:endParaRPr lang="es-MX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261622" y="3186182"/>
            <a:ext cx="82409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fontAlgn="auto">
              <a:spcBef>
                <a:spcPts val="0"/>
              </a:spcBef>
              <a:spcAft>
                <a:spcPts val="1800"/>
              </a:spcAft>
              <a:buFontTx/>
              <a:buAutoNum type="arabicPeriod"/>
              <a:defRPr/>
            </a:pPr>
            <a:r>
              <a:rPr lang="es-MX" dirty="0" smtClean="0">
                <a:latin typeface="Arial" pitchFamily="34" charset="0"/>
                <a:cs typeface="Arial" pitchFamily="34" charset="0"/>
              </a:rPr>
              <a:t>Identifica </a:t>
            </a:r>
            <a:r>
              <a:rPr lang="es-MX" dirty="0">
                <a:latin typeface="Arial" pitchFamily="34" charset="0"/>
                <a:cs typeface="Arial" pitchFamily="34" charset="0"/>
              </a:rPr>
              <a:t>los temas que desde la visión y experiencia de los gobiernos de los estados y del Distrito Federal, pueden generar consensos para el diseño de una nueva política </a:t>
            </a:r>
            <a:r>
              <a:rPr lang="es-MX" dirty="0" smtClean="0">
                <a:latin typeface="Arial" pitchFamily="34" charset="0"/>
                <a:cs typeface="Arial" pitchFamily="34" charset="0"/>
              </a:rPr>
              <a:t>de desarrollo social y de los pueblos indígenas.</a:t>
            </a:r>
            <a:endParaRPr lang="es-MX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261622" y="4221894"/>
            <a:ext cx="82409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fontAlgn="auto">
              <a:spcBef>
                <a:spcPts val="0"/>
              </a:spcBef>
              <a:spcAft>
                <a:spcPts val="1800"/>
              </a:spcAft>
              <a:defRPr/>
            </a:pPr>
            <a:r>
              <a:rPr lang="es-MX" dirty="0" smtClean="0">
                <a:latin typeface="Arial" pitchFamily="34" charset="0"/>
                <a:cs typeface="Arial" pitchFamily="34" charset="0"/>
              </a:rPr>
              <a:t>2. Establece </a:t>
            </a:r>
            <a:r>
              <a:rPr lang="es-MX" dirty="0">
                <a:latin typeface="Arial" pitchFamily="34" charset="0"/>
                <a:cs typeface="Arial" pitchFamily="34" charset="0"/>
              </a:rPr>
              <a:t>un punto de partida para la construcción de un Acuerdo para el diseño de una Nueva Política Social para la garantía de los derechos fundamentales de las y los mexicanos. 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261622" y="5320760"/>
            <a:ext cx="82409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fontAlgn="auto">
              <a:spcBef>
                <a:spcPts val="0"/>
              </a:spcBef>
              <a:spcAft>
                <a:spcPts val="1800"/>
              </a:spcAft>
              <a:defRPr/>
            </a:pPr>
            <a:r>
              <a:rPr lang="es-MX" dirty="0" smtClean="0">
                <a:latin typeface="Arial" pitchFamily="34" charset="0"/>
                <a:cs typeface="Arial" pitchFamily="34" charset="0"/>
              </a:rPr>
              <a:t>3. Define </a:t>
            </a:r>
            <a:r>
              <a:rPr lang="es-MX" dirty="0">
                <a:latin typeface="Arial" pitchFamily="34" charset="0"/>
                <a:cs typeface="Arial" pitchFamily="34" charset="0"/>
              </a:rPr>
              <a:t>los ámbitos de reforma posible, desde los cuales pueden sentarse nuevas bases para el diálogo y la coordinación entre los distintos órdenes de gobierno.</a:t>
            </a:r>
            <a:endParaRPr lang="es-ES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8" name="Picture 4" descr="C:\Users\Hector Iturribarria\Desktop\Trabajo\Proyectos\Oaxaca\Oficina enlace para la planeación\Ofna del Gob\Trabajo\CONAGO\Comision_DSAI\100_propuestas\100propuestas\100_Propuestas_CODESPI_CONAGO_9JUL201205-00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59106" y="748325"/>
            <a:ext cx="3220872" cy="2328673"/>
          </a:xfrm>
          <a:prstGeom prst="rect">
            <a:avLst/>
          </a:prstGeom>
          <a:noFill/>
        </p:spPr>
      </p:pic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10FAF-5BFF-6141-9A4F-E559287F62FD}" type="slidenum">
              <a:rPr lang="es-ES" smtClean="0"/>
              <a:pPr/>
              <a:t>4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574607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Rectángulo"/>
          <p:cNvSpPr/>
          <p:nvPr/>
        </p:nvSpPr>
        <p:spPr>
          <a:xfrm>
            <a:off x="1393638" y="2306472"/>
            <a:ext cx="6743866" cy="402694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573205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60" y="6279269"/>
            <a:ext cx="612000" cy="507459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204" y="6642852"/>
            <a:ext cx="7848000" cy="48078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2 Marcador de contenido"/>
          <p:cNvSpPr>
            <a:spLocks noGrp="1"/>
          </p:cNvSpPr>
          <p:nvPr>
            <p:ph idx="1"/>
          </p:nvPr>
        </p:nvSpPr>
        <p:spPr>
          <a:xfrm>
            <a:off x="1639364" y="109179"/>
            <a:ext cx="5567433" cy="648000"/>
          </a:xfr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>
            <a:normAutofit/>
          </a:bodyPr>
          <a:lstStyle/>
          <a:p>
            <a:pPr marL="514350" indent="-514350" algn="ctr">
              <a:buNone/>
            </a:pPr>
            <a:r>
              <a:rPr lang="es-MX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2. Estructura y contenido</a:t>
            </a:r>
          </a:p>
        </p:txBody>
      </p:sp>
      <p:grpSp>
        <p:nvGrpSpPr>
          <p:cNvPr id="8" name="25 Grupo"/>
          <p:cNvGrpSpPr/>
          <p:nvPr/>
        </p:nvGrpSpPr>
        <p:grpSpPr>
          <a:xfrm>
            <a:off x="1451684" y="2774760"/>
            <a:ext cx="6660000" cy="632926"/>
            <a:chOff x="2605" y="54126"/>
            <a:chExt cx="2066806" cy="1157274"/>
          </a:xfrm>
          <a:noFill/>
        </p:grpSpPr>
        <p:sp>
          <p:nvSpPr>
            <p:cNvPr id="10" name="9 Rectángulo redondeado"/>
            <p:cNvSpPr/>
            <p:nvPr/>
          </p:nvSpPr>
          <p:spPr>
            <a:xfrm>
              <a:off x="2605" y="54126"/>
              <a:ext cx="2066806" cy="1085073"/>
            </a:xfrm>
            <a:prstGeom prst="roundRect">
              <a:avLst/>
            </a:prstGeom>
            <a:grpFill/>
            <a:ln>
              <a:noFill/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11 Rectángulo"/>
            <p:cNvSpPr/>
            <p:nvPr/>
          </p:nvSpPr>
          <p:spPr>
            <a:xfrm>
              <a:off x="63141" y="92388"/>
              <a:ext cx="1945734" cy="1119012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355600" lvl="0" indent="-355600" defTabSz="666750">
                <a:lnSpc>
                  <a:spcPct val="90000"/>
                </a:lnSpc>
                <a:spcBef>
                  <a:spcPct val="0"/>
                </a:spcBef>
              </a:pPr>
              <a:r>
                <a:rPr lang="es-MX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I. 	Para Fortalecer </a:t>
              </a:r>
              <a:r>
                <a:rPr lang="es-MX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la </a:t>
              </a:r>
              <a:r>
                <a:rPr lang="es-MX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República Social</a:t>
              </a:r>
            </a:p>
          </p:txBody>
        </p:sp>
      </p:grpSp>
      <p:grpSp>
        <p:nvGrpSpPr>
          <p:cNvPr id="13" name="12 Grupo"/>
          <p:cNvGrpSpPr/>
          <p:nvPr/>
        </p:nvGrpSpPr>
        <p:grpSpPr>
          <a:xfrm>
            <a:off x="1451716" y="3455474"/>
            <a:ext cx="6660000" cy="612000"/>
            <a:chOff x="2605" y="42478"/>
            <a:chExt cx="2066806" cy="1119012"/>
          </a:xfrm>
          <a:noFill/>
        </p:grpSpPr>
        <p:sp>
          <p:nvSpPr>
            <p:cNvPr id="14" name="13 Rectángulo redondeado"/>
            <p:cNvSpPr/>
            <p:nvPr/>
          </p:nvSpPr>
          <p:spPr>
            <a:xfrm>
              <a:off x="2605" y="54126"/>
              <a:ext cx="2066806" cy="1085073"/>
            </a:xfrm>
            <a:prstGeom prst="roundRect">
              <a:avLst/>
            </a:prstGeom>
            <a:grpFill/>
            <a:ln>
              <a:noFill/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14 Rectángulo"/>
            <p:cNvSpPr/>
            <p:nvPr/>
          </p:nvSpPr>
          <p:spPr>
            <a:xfrm>
              <a:off x="50856" y="42478"/>
              <a:ext cx="1945734" cy="1119012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438150" indent="-438150" defTabSz="666750">
                <a:lnSpc>
                  <a:spcPct val="90000"/>
                </a:lnSpc>
                <a:spcBef>
                  <a:spcPct val="0"/>
                </a:spcBef>
              </a:pPr>
              <a:r>
                <a:rPr lang="es-MX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II. </a:t>
              </a:r>
              <a:r>
                <a:rPr lang="es-MX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	Para </a:t>
              </a:r>
              <a:r>
                <a:rPr lang="es-MX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Superar la Pobreza y Proteger a los </a:t>
              </a:r>
              <a:r>
                <a:rPr lang="es-MX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Grupos </a:t>
              </a:r>
              <a:r>
                <a:rPr lang="es-MX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en </a:t>
              </a:r>
              <a:r>
                <a:rPr lang="es-MX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Condición </a:t>
              </a:r>
              <a:r>
                <a:rPr lang="es-MX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de </a:t>
              </a:r>
              <a:r>
                <a:rPr lang="es-MX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Vulnerabilidad</a:t>
              </a:r>
              <a:endParaRPr lang="es-MX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6" name="25 Grupo"/>
          <p:cNvGrpSpPr/>
          <p:nvPr/>
        </p:nvGrpSpPr>
        <p:grpSpPr>
          <a:xfrm>
            <a:off x="1451716" y="4193918"/>
            <a:ext cx="6660000" cy="612000"/>
            <a:chOff x="2605" y="54126"/>
            <a:chExt cx="2066806" cy="1085073"/>
          </a:xfrm>
          <a:noFill/>
        </p:grpSpPr>
        <p:sp>
          <p:nvSpPr>
            <p:cNvPr id="17" name="16 Rectángulo redondeado"/>
            <p:cNvSpPr/>
            <p:nvPr/>
          </p:nvSpPr>
          <p:spPr>
            <a:xfrm>
              <a:off x="2605" y="54126"/>
              <a:ext cx="2066806" cy="1085073"/>
            </a:xfrm>
            <a:prstGeom prst="roundRect">
              <a:avLst/>
            </a:prstGeom>
            <a:grpFill/>
            <a:ln>
              <a:noFill/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17 Rectángulo"/>
            <p:cNvSpPr/>
            <p:nvPr/>
          </p:nvSpPr>
          <p:spPr>
            <a:xfrm>
              <a:off x="43532" y="235215"/>
              <a:ext cx="2007090" cy="783308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438150" lvl="0" indent="-438150" defTabSz="666750">
                <a:lnSpc>
                  <a:spcPct val="90000"/>
                </a:lnSpc>
                <a:spcBef>
                  <a:spcPct val="0"/>
                </a:spcBef>
              </a:pPr>
              <a:r>
                <a:rPr lang="es-MX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III. 	Para Construir una Nueva Política de Desarrollo de los Pueblos Indígenas</a:t>
              </a:r>
            </a:p>
          </p:txBody>
        </p:sp>
      </p:grpSp>
      <p:grpSp>
        <p:nvGrpSpPr>
          <p:cNvPr id="19" name="25 Grupo"/>
          <p:cNvGrpSpPr/>
          <p:nvPr/>
        </p:nvGrpSpPr>
        <p:grpSpPr>
          <a:xfrm>
            <a:off x="1451716" y="4965881"/>
            <a:ext cx="6660000" cy="612000"/>
            <a:chOff x="2605" y="42478"/>
            <a:chExt cx="2066806" cy="1119012"/>
          </a:xfrm>
          <a:noFill/>
        </p:grpSpPr>
        <p:sp>
          <p:nvSpPr>
            <p:cNvPr id="20" name="19 Rectángulo redondeado"/>
            <p:cNvSpPr/>
            <p:nvPr/>
          </p:nvSpPr>
          <p:spPr>
            <a:xfrm>
              <a:off x="2605" y="54126"/>
              <a:ext cx="2066806" cy="1085073"/>
            </a:xfrm>
            <a:prstGeom prst="roundRect">
              <a:avLst/>
            </a:prstGeom>
            <a:grpFill/>
            <a:ln>
              <a:noFill/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20 Rectángulo"/>
            <p:cNvSpPr/>
            <p:nvPr/>
          </p:nvSpPr>
          <p:spPr>
            <a:xfrm>
              <a:off x="43532" y="42478"/>
              <a:ext cx="2007090" cy="1119012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438150" lvl="0" indent="-438150" defTabSz="666750">
                <a:lnSpc>
                  <a:spcPct val="90000"/>
                </a:lnSpc>
                <a:spcBef>
                  <a:spcPct val="0"/>
                </a:spcBef>
              </a:pPr>
              <a:r>
                <a:rPr lang="es-MX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IV. 	Para Enfrentar las Transiciones Demográfica y Epidemiológica</a:t>
              </a:r>
            </a:p>
          </p:txBody>
        </p:sp>
      </p:grpSp>
      <p:grpSp>
        <p:nvGrpSpPr>
          <p:cNvPr id="22" name="25 Grupo"/>
          <p:cNvGrpSpPr/>
          <p:nvPr/>
        </p:nvGrpSpPr>
        <p:grpSpPr>
          <a:xfrm>
            <a:off x="1477504" y="5666820"/>
            <a:ext cx="6660000" cy="612000"/>
            <a:chOff x="2605" y="42478"/>
            <a:chExt cx="2066806" cy="1119012"/>
          </a:xfrm>
          <a:noFill/>
        </p:grpSpPr>
        <p:sp>
          <p:nvSpPr>
            <p:cNvPr id="23" name="22 Rectángulo redondeado"/>
            <p:cNvSpPr/>
            <p:nvPr/>
          </p:nvSpPr>
          <p:spPr>
            <a:xfrm>
              <a:off x="2605" y="54126"/>
              <a:ext cx="2066806" cy="1085073"/>
            </a:xfrm>
            <a:prstGeom prst="roundRect">
              <a:avLst/>
            </a:prstGeom>
            <a:grpFill/>
            <a:ln>
              <a:noFill/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23 Rectángulo"/>
            <p:cNvSpPr/>
            <p:nvPr/>
          </p:nvSpPr>
          <p:spPr>
            <a:xfrm>
              <a:off x="43532" y="42478"/>
              <a:ext cx="2007090" cy="1119012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438150" lvl="0" indent="-438150" defTabSz="666750">
                <a:lnSpc>
                  <a:spcPct val="90000"/>
                </a:lnSpc>
                <a:spcBef>
                  <a:spcPct val="0"/>
                </a:spcBef>
              </a:pPr>
              <a:r>
                <a:rPr lang="es-MX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V. 	Para Recobrar el Desarrollo Regional</a:t>
              </a:r>
            </a:p>
          </p:txBody>
        </p:sp>
      </p:grpSp>
      <p:sp>
        <p:nvSpPr>
          <p:cNvPr id="25" name="24 Rectángulo"/>
          <p:cNvSpPr/>
          <p:nvPr/>
        </p:nvSpPr>
        <p:spPr>
          <a:xfrm>
            <a:off x="244776" y="679808"/>
            <a:ext cx="8643998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es-MX" b="1" dirty="0" smtClean="0">
                <a:latin typeface="Arial" pitchFamily="34" charset="0"/>
                <a:cs typeface="Arial" pitchFamily="34" charset="0"/>
              </a:rPr>
              <a:t>a) Estructura </a:t>
            </a:r>
            <a:endParaRPr lang="es-MX" b="1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MX" dirty="0" smtClean="0">
                <a:latin typeface="Arial" pitchFamily="34" charset="0"/>
                <a:cs typeface="Arial" pitchFamily="34" charset="0"/>
              </a:rPr>
              <a:t>Se estructura de cinco ejes de trabajo, en temas en los que hay un importante nivel de consenso, así como propuestas específicas sobre las que se ha insistido reiteradamente.</a:t>
            </a:r>
            <a:endParaRPr lang="es-MX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6" name="25 Grupo"/>
          <p:cNvGrpSpPr/>
          <p:nvPr/>
        </p:nvGrpSpPr>
        <p:grpSpPr>
          <a:xfrm>
            <a:off x="1420934" y="2447433"/>
            <a:ext cx="6660000" cy="360000"/>
            <a:chOff x="2605" y="42478"/>
            <a:chExt cx="2066806" cy="1096721"/>
          </a:xfrm>
          <a:noFill/>
        </p:grpSpPr>
        <p:sp>
          <p:nvSpPr>
            <p:cNvPr id="27" name="26 Rectángulo redondeado"/>
            <p:cNvSpPr/>
            <p:nvPr/>
          </p:nvSpPr>
          <p:spPr>
            <a:xfrm>
              <a:off x="2605" y="54126"/>
              <a:ext cx="2066806" cy="1085073"/>
            </a:xfrm>
            <a:prstGeom prst="roundRect">
              <a:avLst/>
            </a:prstGeom>
            <a:grpFill/>
            <a:ln>
              <a:noFill/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27 Rectángulo"/>
            <p:cNvSpPr/>
            <p:nvPr/>
          </p:nvSpPr>
          <p:spPr>
            <a:xfrm>
              <a:off x="63141" y="42478"/>
              <a:ext cx="1945734" cy="1096720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355600" lvl="0" indent="-355600" defTabSz="666750">
                <a:lnSpc>
                  <a:spcPct val="90000"/>
                </a:lnSpc>
                <a:spcBef>
                  <a:spcPct val="0"/>
                </a:spcBef>
              </a:pPr>
              <a:r>
                <a:rPr lang="es-MX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	Introducción</a:t>
              </a:r>
            </a:p>
          </p:txBody>
        </p:sp>
      </p:grpSp>
      <p:sp>
        <p:nvSpPr>
          <p:cNvPr id="30" name="2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10FAF-5BFF-6141-9A4F-E559287F62FD}" type="slidenum">
              <a:rPr lang="es-ES" smtClean="0"/>
              <a:pPr/>
              <a:t>5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574607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573205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60" y="6279269"/>
            <a:ext cx="612000" cy="507459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204" y="6642852"/>
            <a:ext cx="7848000" cy="48078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2 Marcador de contenido"/>
          <p:cNvSpPr>
            <a:spLocks noGrp="1"/>
          </p:cNvSpPr>
          <p:nvPr>
            <p:ph idx="1"/>
          </p:nvPr>
        </p:nvSpPr>
        <p:spPr>
          <a:xfrm>
            <a:off x="1639364" y="68235"/>
            <a:ext cx="5567433" cy="648000"/>
          </a:xfr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>
            <a:normAutofit/>
          </a:bodyPr>
          <a:lstStyle/>
          <a:p>
            <a:pPr marL="514350" indent="-514350" algn="ctr">
              <a:buNone/>
            </a:pPr>
            <a:r>
              <a:rPr lang="es-MX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3. Programa de trabajo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179512" y="716698"/>
            <a:ext cx="8712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3050" lvl="0" indent="-273050" algn="just">
              <a:buSzPct val="90000"/>
              <a:buFont typeface="Wingdings" pitchFamily="2" charset="2"/>
              <a:buChar char="Ø"/>
            </a:pPr>
            <a:r>
              <a:rPr lang="es-MX" dirty="0" smtClean="0">
                <a:latin typeface="Arial" pitchFamily="34" charset="0"/>
                <a:cs typeface="Arial" pitchFamily="34" charset="0"/>
              </a:rPr>
              <a:t>Las 100 propuestas 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para construir una nueva política de desarrollo social y pueblos indígenas, se dividen en:</a:t>
            </a:r>
            <a:r>
              <a:rPr lang="es-MX" dirty="0" smtClean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214282" y="3155704"/>
            <a:ext cx="7858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b="1" dirty="0" smtClean="0">
                <a:latin typeface="Arial" pitchFamily="34" charset="0"/>
                <a:cs typeface="Arial" pitchFamily="34" charset="0"/>
              </a:rPr>
              <a:t>1.</a:t>
            </a:r>
            <a:endParaRPr lang="es-ES" sz="4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926320" y="1464770"/>
            <a:ext cx="3214710" cy="369332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es-MX" b="1" dirty="0" smtClean="0">
                <a:latin typeface="Arial" pitchFamily="34" charset="0"/>
                <a:cs typeface="Arial" pitchFamily="34" charset="0"/>
              </a:rPr>
              <a:t>a. Inmediatas</a:t>
            </a:r>
            <a:endParaRPr lang="es-MX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5575330" y="1302500"/>
            <a:ext cx="27860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b="1" dirty="0" smtClean="0">
                <a:latin typeface="Arial" pitchFamily="34" charset="0"/>
                <a:cs typeface="Arial" pitchFamily="34" charset="0"/>
              </a:rPr>
              <a:t>5 primeras propuestas, a iniciarse en 2012  </a:t>
            </a:r>
            <a:endParaRPr lang="es-MX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17 Flecha abajo"/>
          <p:cNvSpPr/>
          <p:nvPr/>
        </p:nvSpPr>
        <p:spPr>
          <a:xfrm rot="16200000">
            <a:off x="4803181" y="1328292"/>
            <a:ext cx="381474" cy="630146"/>
          </a:xfrm>
          <a:prstGeom prst="downArrow">
            <a:avLst/>
          </a:prstGeom>
          <a:noFill/>
          <a:ln w="12700" cap="flat" cmpd="sng" algn="ctr">
            <a:solidFill>
              <a:schemeClr val="tx1"/>
            </a:solidFill>
            <a:prstDash val="solid"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154488" y="2070122"/>
            <a:ext cx="8712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3050" lvl="0" indent="-273050" algn="just">
              <a:buSzPct val="90000"/>
              <a:buFont typeface="Wingdings" pitchFamily="2" charset="2"/>
              <a:buChar char="Ø"/>
            </a:pPr>
            <a:r>
              <a:rPr lang="es-MX" dirty="0" smtClean="0">
                <a:latin typeface="Arial" pitchFamily="34" charset="0"/>
                <a:cs typeface="Arial" pitchFamily="34" charset="0"/>
              </a:rPr>
              <a:t>Establecer un grupo de trabajo conjunto con el equipo de transición del nuevo Gobierno de la República para tratar los siguientes puntos: </a:t>
            </a:r>
          </a:p>
        </p:txBody>
      </p:sp>
      <p:graphicFrame>
        <p:nvGraphicFramePr>
          <p:cNvPr id="20" name="19 Tabla"/>
          <p:cNvGraphicFramePr>
            <a:graphicFrameLocks noGrp="1"/>
          </p:cNvGraphicFramePr>
          <p:nvPr/>
        </p:nvGraphicFramePr>
        <p:xfrm>
          <a:off x="1043828" y="2949481"/>
          <a:ext cx="7643866" cy="11873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43866"/>
              </a:tblGrid>
              <a:tr h="1187348"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s-ES" sz="16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Hacer más eficientes</a:t>
                      </a:r>
                      <a:r>
                        <a:rPr lang="es-ES" sz="16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s-ES" sz="16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los programas sociales, modificando sus reglas de operación con las opiniones de los gobiernos locales, para instrumentar políticas públicas fincadas en los principios de integralidad y coordinación.</a:t>
                      </a:r>
                    </a:p>
                  </a:txBody>
                  <a:tcPr marL="108000" marR="6053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23" name="22 CuadroTexto"/>
          <p:cNvSpPr txBox="1"/>
          <p:nvPr/>
        </p:nvSpPr>
        <p:spPr>
          <a:xfrm>
            <a:off x="230300" y="4628109"/>
            <a:ext cx="7858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b="1" dirty="0" smtClean="0">
                <a:latin typeface="Arial" pitchFamily="34" charset="0"/>
                <a:cs typeface="Arial" pitchFamily="34" charset="0"/>
              </a:rPr>
              <a:t>2.</a:t>
            </a:r>
            <a:endParaRPr lang="es-ES" sz="4800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4" name="23 Tabla"/>
          <p:cNvGraphicFramePr>
            <a:graphicFrameLocks noGrp="1"/>
          </p:cNvGraphicFramePr>
          <p:nvPr/>
        </p:nvGraphicFramePr>
        <p:xfrm>
          <a:off x="1043828" y="4406088"/>
          <a:ext cx="7643866" cy="15716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43866"/>
              </a:tblGrid>
              <a:tr h="1571636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s-ES" sz="16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Favorecer la participación activa de los gobiernos estatales en la elaboración</a:t>
                      </a:r>
                      <a:r>
                        <a:rPr lang="es-ES" sz="16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6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del Presupuesto de Egresos de la Federación 2013, con objeto de promover programas y políticas en materia de desarrollo social y pueblos indígenas con criterios de equidad y congruencia con los objetivos del desarrollo local y regional.</a:t>
                      </a:r>
                    </a:p>
                  </a:txBody>
                  <a:tcPr marL="108000" marR="6053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16" name="1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10FAF-5BFF-6141-9A4F-E559287F62FD}" type="slidenum">
              <a:rPr lang="es-ES" smtClean="0"/>
              <a:pPr/>
              <a:t>6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574607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573205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60" y="6279269"/>
            <a:ext cx="612000" cy="507459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204" y="6642852"/>
            <a:ext cx="7848000" cy="48078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8" name="17 Rectángulo"/>
          <p:cNvSpPr/>
          <p:nvPr/>
        </p:nvSpPr>
        <p:spPr>
          <a:xfrm>
            <a:off x="301918" y="1433022"/>
            <a:ext cx="8459946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3050" lvl="0" indent="-273050" algn="just">
              <a:spcAft>
                <a:spcPts val="1800"/>
              </a:spcAft>
              <a:buFont typeface="Wingdings" pitchFamily="2" charset="2"/>
              <a:buChar char="Ø"/>
            </a:pPr>
            <a:r>
              <a:rPr lang="es-ES" dirty="0" smtClean="0">
                <a:latin typeface="Arial" pitchFamily="34" charset="0"/>
                <a:ea typeface="Calibri"/>
                <a:cs typeface="Arial" pitchFamily="34" charset="0"/>
              </a:rPr>
              <a:t>En cuanto a estos dos primeros puntos, hay ya tareas iniciadas y una ruta crítica establecida:</a:t>
            </a:r>
          </a:p>
          <a:p>
            <a:pPr marL="531813" lvl="0" indent="-258763" algn="just">
              <a:spcAft>
                <a:spcPts val="1800"/>
              </a:spcAft>
              <a:buFont typeface="Wingdings" pitchFamily="2" charset="2"/>
              <a:buChar char="ü"/>
            </a:pPr>
            <a:r>
              <a:rPr lang="es-ES" dirty="0" smtClean="0">
                <a:latin typeface="Arial" pitchFamily="34" charset="0"/>
                <a:ea typeface="Calibri"/>
                <a:cs typeface="Arial" pitchFamily="34" charset="0"/>
              </a:rPr>
              <a:t>Como acuerdo de la reunión de la Comisión Técnica de Desarrollo Social y Pueblos Indígenas de </a:t>
            </a:r>
            <a:r>
              <a:rPr lang="es-ES" dirty="0" err="1" smtClean="0">
                <a:latin typeface="Arial" pitchFamily="34" charset="0"/>
                <a:ea typeface="Calibri"/>
                <a:cs typeface="Arial" pitchFamily="34" charset="0"/>
              </a:rPr>
              <a:t>Guachochi</a:t>
            </a:r>
            <a:r>
              <a:rPr lang="es-ES" dirty="0" smtClean="0">
                <a:latin typeface="Arial" pitchFamily="34" charset="0"/>
                <a:ea typeface="Calibri"/>
                <a:cs typeface="Arial" pitchFamily="34" charset="0"/>
              </a:rPr>
              <a:t>, Chihuahua, el pasado 22 de junio, se elaboró un formato para que cada entidad federativa señale las problemáticas que enfrenta por reglas de operación, así como las propuestas para su adecuación a la realidad de las condiciones locales. </a:t>
            </a:r>
          </a:p>
          <a:p>
            <a:pPr marL="531813" lvl="0" indent="-258763" algn="just">
              <a:spcAft>
                <a:spcPts val="1800"/>
              </a:spcAft>
              <a:buFont typeface="Wingdings" pitchFamily="2" charset="2"/>
              <a:buChar char="ü"/>
            </a:pPr>
            <a:r>
              <a:rPr lang="es-ES" dirty="0" smtClean="0">
                <a:latin typeface="Arial" pitchFamily="34" charset="0"/>
                <a:ea typeface="Calibri"/>
                <a:cs typeface="Arial" pitchFamily="34" charset="0"/>
              </a:rPr>
              <a:t>A mediados del próximo mes de agosto se contará con un documento integrado con las propuestas de cada estado, que pueda presentarse al equipo de transición y a las Comisiones de Desarrollo Social y Asuntos Indígenas del Congreso Federal. </a:t>
            </a:r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10FAF-5BFF-6141-9A4F-E559287F62FD}" type="slidenum">
              <a:rPr lang="es-ES" smtClean="0"/>
              <a:pPr/>
              <a:t>7</a:t>
            </a:fld>
            <a:endParaRPr lang="es-ES"/>
          </a:p>
        </p:txBody>
      </p:sp>
      <p:sp>
        <p:nvSpPr>
          <p:cNvPr id="13" name="2 Marcador de contenido"/>
          <p:cNvSpPr txBox="1">
            <a:spLocks/>
          </p:cNvSpPr>
          <p:nvPr/>
        </p:nvSpPr>
        <p:spPr>
          <a:xfrm>
            <a:off x="1639364" y="68235"/>
            <a:ext cx="5567433" cy="64800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514350" marR="0" lvl="0" indent="-51435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3. Programa de trabajo</a:t>
            </a:r>
            <a:endParaRPr kumimoji="0" lang="es-MX" sz="2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74607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573205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0" name="19 CuadroTexto"/>
          <p:cNvSpPr txBox="1"/>
          <p:nvPr/>
        </p:nvSpPr>
        <p:spPr>
          <a:xfrm>
            <a:off x="214282" y="1061952"/>
            <a:ext cx="7858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800" b="1" dirty="0" smtClean="0">
                <a:latin typeface="Arial" pitchFamily="34" charset="0"/>
                <a:cs typeface="Arial" pitchFamily="34" charset="0"/>
              </a:rPr>
              <a:t>3.</a:t>
            </a:r>
            <a:endParaRPr lang="es-ES" sz="4800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6" name="25 Tabla"/>
          <p:cNvGraphicFramePr>
            <a:graphicFrameLocks noGrp="1"/>
          </p:cNvGraphicFramePr>
          <p:nvPr/>
        </p:nvGraphicFramePr>
        <p:xfrm>
          <a:off x="1008752" y="805215"/>
          <a:ext cx="7643866" cy="15716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43866"/>
              </a:tblGrid>
              <a:tr h="1571636"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itchFamily="34" charset="0"/>
                        <a:buNone/>
                        <a:tabLst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Dar prioridad </a:t>
                      </a:r>
                      <a:r>
                        <a:rPr lang="es-MX" sz="16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 </a:t>
                      </a:r>
                      <a:r>
                        <a:rPr lang="es-MX" sz="16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la política de desarrollo social</a:t>
                      </a:r>
                      <a:r>
                        <a:rPr lang="es-MX" sz="16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MX" sz="16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en </a:t>
                      </a:r>
                      <a:r>
                        <a:rPr lang="es-MX" sz="16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el Plan Nacional de Desarrollo </a:t>
                      </a:r>
                      <a:r>
                        <a:rPr lang="es-MX" sz="16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(PND)</a:t>
                      </a:r>
                      <a:r>
                        <a:rPr lang="es-MX" sz="16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MX" sz="16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2012-2018, </a:t>
                      </a:r>
                      <a:r>
                        <a:rPr lang="es-MX" sz="16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así como</a:t>
                      </a:r>
                      <a:r>
                        <a:rPr lang="es-MX" sz="16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MX" sz="16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en </a:t>
                      </a:r>
                      <a:r>
                        <a:rPr lang="es-MX" sz="16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los </a:t>
                      </a:r>
                      <a:r>
                        <a:rPr lang="es-MX" sz="16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instrumentos de planeación y programación </a:t>
                      </a:r>
                      <a:r>
                        <a:rPr lang="es-MX" sz="16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gubernamental,</a:t>
                      </a:r>
                      <a:r>
                        <a:rPr lang="es-MX" sz="16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considerando como objetivos </a:t>
                      </a:r>
                      <a:r>
                        <a:rPr lang="es-MX" sz="16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abatir </a:t>
                      </a:r>
                      <a:r>
                        <a:rPr lang="es-MX" sz="16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la </a:t>
                      </a:r>
                      <a:r>
                        <a:rPr lang="es-MX" sz="16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desigualdad</a:t>
                      </a:r>
                      <a:r>
                        <a:rPr lang="es-MX" sz="16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y </a:t>
                      </a:r>
                      <a:r>
                        <a:rPr lang="es-MX" sz="16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cerrar </a:t>
                      </a:r>
                      <a:r>
                        <a:rPr lang="es-MX" sz="16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las brechas </a:t>
                      </a:r>
                      <a:r>
                        <a:rPr lang="es-MX" sz="16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que </a:t>
                      </a:r>
                      <a:r>
                        <a:rPr lang="es-MX" sz="16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separan a las distintas regiones y municipios del país.</a:t>
                      </a:r>
                      <a:endParaRPr lang="es-ES" sz="16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08000" marR="6053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14" name="13 CuadroTexto"/>
          <p:cNvSpPr txBox="1"/>
          <p:nvPr/>
        </p:nvSpPr>
        <p:spPr>
          <a:xfrm>
            <a:off x="214282" y="2704170"/>
            <a:ext cx="7858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800" b="1" dirty="0" smtClean="0">
                <a:latin typeface="Arial" pitchFamily="34" charset="0"/>
                <a:cs typeface="Arial" pitchFamily="34" charset="0"/>
              </a:rPr>
              <a:t>4.</a:t>
            </a:r>
            <a:endParaRPr lang="es-ES" sz="4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214282" y="4168108"/>
            <a:ext cx="7858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800" b="1" dirty="0" smtClean="0">
                <a:latin typeface="Arial" pitchFamily="34" charset="0"/>
                <a:cs typeface="Arial" pitchFamily="34" charset="0"/>
              </a:rPr>
              <a:t>5.</a:t>
            </a:r>
            <a:endParaRPr lang="es-ES" sz="4800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6" name="15 Tabla"/>
          <p:cNvGraphicFramePr>
            <a:graphicFrameLocks noGrp="1"/>
          </p:cNvGraphicFramePr>
          <p:nvPr/>
        </p:nvGraphicFramePr>
        <p:xfrm>
          <a:off x="1000100" y="3929697"/>
          <a:ext cx="7643866" cy="15716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43866"/>
              </a:tblGrid>
              <a:tr h="1571636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s-MX" sz="16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Impulsar una reforma institucional federalista que contribuya a adecuar el Sistema Nacional de Desarrollo Social y la estructura de los</a:t>
                      </a:r>
                      <a:r>
                        <a:rPr lang="es-MX" sz="160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gobiernos estatales </a:t>
                      </a:r>
                      <a:r>
                        <a:rPr lang="es-MX" sz="16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 la atención efectiva del desarrollo social y los pueblos indígenas,</a:t>
                      </a:r>
                      <a:r>
                        <a:rPr lang="es-MX" sz="160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s-MX" sz="16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con base en los principios de concurrencia y coordinación entre órdenes de gobierno.</a:t>
                      </a:r>
                      <a:r>
                        <a:rPr lang="es-MX" sz="160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endParaRPr lang="es-ES" sz="1600" dirty="0" smtClean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08000" marR="6053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7" name="16 Tabla"/>
          <p:cNvGraphicFramePr>
            <a:graphicFrameLocks noGrp="1"/>
          </p:cNvGraphicFramePr>
          <p:nvPr/>
        </p:nvGraphicFramePr>
        <p:xfrm>
          <a:off x="1000100" y="2531451"/>
          <a:ext cx="7643866" cy="12830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43866"/>
              </a:tblGrid>
              <a:tr h="1283086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Incluir en el PND 2012-2018 un eje de acción centrado a</a:t>
                      </a:r>
                      <a:r>
                        <a:rPr lang="es-MX" sz="16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MX" sz="16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una nueva estrategia de desarrollo regional, que asuma al territorio y sus características </a:t>
                      </a:r>
                      <a:r>
                        <a:rPr lang="es-MX" sz="1600" dirty="0" err="1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sociodemográficas</a:t>
                      </a:r>
                      <a:r>
                        <a:rPr lang="es-MX" sz="16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como los criterios rectores de la planeación nacional.</a:t>
                      </a:r>
                      <a:endParaRPr lang="es-ES" sz="16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08000" marR="6053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13" name="12 Rectángulo"/>
          <p:cNvSpPr/>
          <p:nvPr/>
        </p:nvSpPr>
        <p:spPr>
          <a:xfrm>
            <a:off x="260974" y="5592651"/>
            <a:ext cx="865317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3050" lvl="0" indent="-273050" algn="just">
              <a:spcAft>
                <a:spcPts val="1200"/>
              </a:spcAft>
              <a:buFont typeface="Wingdings" pitchFamily="2" charset="2"/>
              <a:buChar char="Ø"/>
            </a:pPr>
            <a:r>
              <a:rPr lang="es-ES" sz="1600" dirty="0" smtClean="0">
                <a:latin typeface="Arial" pitchFamily="34" charset="0"/>
                <a:ea typeface="Calibri"/>
                <a:cs typeface="Arial" pitchFamily="34" charset="0"/>
              </a:rPr>
              <a:t>En cuanto a esto tres puntos, en los próximos días habrá de definirse, junto con la Secretaría Técnica de la CONAGO y el resto de las Comisiones, la ruta crítica específica, así como el mecanismo para trabajar conjuntamente con el equipo de transición del nuevo Gobierno Federal. </a:t>
            </a: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10FAF-5BFF-6141-9A4F-E559287F62FD}" type="slidenum">
              <a:rPr lang="es-ES" smtClean="0"/>
              <a:pPr/>
              <a:t>8</a:t>
            </a:fld>
            <a:endParaRPr lang="es-ES"/>
          </a:p>
        </p:txBody>
      </p:sp>
      <p:sp>
        <p:nvSpPr>
          <p:cNvPr id="18" name="2 Marcador de contenido"/>
          <p:cNvSpPr txBox="1">
            <a:spLocks/>
          </p:cNvSpPr>
          <p:nvPr/>
        </p:nvSpPr>
        <p:spPr>
          <a:xfrm>
            <a:off x="1639364" y="68235"/>
            <a:ext cx="5567433" cy="64800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514350" marR="0" lvl="0" indent="-51435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3. Programa de trabajo</a:t>
            </a:r>
            <a:endParaRPr kumimoji="0" lang="es-MX" sz="2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74607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626</TotalTime>
  <Words>997</Words>
  <Application>Microsoft Macintosh PowerPoint</Application>
  <PresentationFormat>Presentación en pantalla (4:3)</PresentationFormat>
  <Paragraphs>83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9" baseType="lpstr">
      <vt:lpstr>Tema de Office</vt:lpstr>
      <vt:lpstr>Diapositiva 1</vt:lpstr>
      <vt:lpstr>C o n t e n i d o</vt:lpstr>
      <vt:lpstr>Diapositiva 3</vt:lpstr>
      <vt:lpstr>Diapositiva 4</vt:lpstr>
      <vt:lpstr>Diapositiva 5</vt:lpstr>
      <vt:lpstr>Diapositiva 6</vt:lpstr>
      <vt:lpstr>Diapositiva 7</vt:lpstr>
      <vt:lpstr>Diapositiva 8</vt:lpstr>
    </vt:vector>
  </TitlesOfParts>
  <Company>lugos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mario lugos</dc:creator>
  <cp:lastModifiedBy>Hector Iturribarria</cp:lastModifiedBy>
  <cp:revision>58</cp:revision>
  <dcterms:created xsi:type="dcterms:W3CDTF">2012-07-11T15:38:53Z</dcterms:created>
  <dcterms:modified xsi:type="dcterms:W3CDTF">2012-07-12T17:35:49Z</dcterms:modified>
</cp:coreProperties>
</file>